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notesSlides/notesSlide7.xml" ContentType="application/vnd.openxmlformats-officedocument.presentationml.notesSlide+xml"/>
  <Override PartName="/ppt/tags/tag56.xml" ContentType="application/vnd.openxmlformats-officedocument.presentationml.tags+xml"/>
  <Override PartName="/ppt/notesSlides/notesSlide8.xml" ContentType="application/vnd.openxmlformats-officedocument.presentationml.notesSlide+xml"/>
  <Override PartName="/ppt/tags/tag57.xml" ContentType="application/vnd.openxmlformats-officedocument.presentationml.tags+xml"/>
  <Override PartName="/ppt/notesSlides/notesSlide9.xml" ContentType="application/vnd.openxmlformats-officedocument.presentationml.notesSlide+xml"/>
  <Override PartName="/ppt/tags/tag58.xml" ContentType="application/vnd.openxmlformats-officedocument.presentationml.tags+xml"/>
  <Override PartName="/ppt/notesSlides/notesSlide10.xml" ContentType="application/vnd.openxmlformats-officedocument.presentationml.notesSlide+xml"/>
  <Override PartName="/ppt/tags/tag59.xml" ContentType="application/vnd.openxmlformats-officedocument.presentationml.tags+xml"/>
  <Override PartName="/ppt/notesSlides/notesSlide11.xml" ContentType="application/vnd.openxmlformats-officedocument.presentationml.notesSlide+xml"/>
  <Override PartName="/ppt/tags/tag60.xml" ContentType="application/vnd.openxmlformats-officedocument.presentationml.tags+xml"/>
  <Override PartName="/ppt/notesSlides/notesSlide12.xml" ContentType="application/vnd.openxmlformats-officedocument.presentationml.notesSlide+xml"/>
  <Override PartName="/ppt/tags/tag61.xml" ContentType="application/vnd.openxmlformats-officedocument.presentationml.tags+xml"/>
  <Override PartName="/ppt/notesSlides/notesSlide13.xml" ContentType="application/vnd.openxmlformats-officedocument.presentationml.notesSlide+xml"/>
  <Override PartName="/ppt/tags/tag62.xml" ContentType="application/vnd.openxmlformats-officedocument.presentationml.tags+xml"/>
  <Override PartName="/ppt/notesSlides/notesSlide14.xml" ContentType="application/vnd.openxmlformats-officedocument.presentationml.notesSlide+xml"/>
  <Override PartName="/ppt/tags/tag63.xml" ContentType="application/vnd.openxmlformats-officedocument.presentationml.tags+xml"/>
  <Override PartName="/ppt/notesSlides/notesSlide15.xml" ContentType="application/vnd.openxmlformats-officedocument.presentationml.notesSlide+xml"/>
  <Override PartName="/ppt/tags/tag64.xml" ContentType="application/vnd.openxmlformats-officedocument.presentationml.tags+xml"/>
  <Override PartName="/ppt/notesSlides/notesSlide16.xml" ContentType="application/vnd.openxmlformats-officedocument.presentationml.notesSlide+xml"/>
  <Override PartName="/ppt/tags/tag65.xml" ContentType="application/vnd.openxmlformats-officedocument.presentationml.tags+xml"/>
  <Override PartName="/ppt/notesSlides/notesSlide17.xml" ContentType="application/vnd.openxmlformats-officedocument.presentationml.notesSlide+xml"/>
  <Override PartName="/ppt/tags/tag66.xml" ContentType="application/vnd.openxmlformats-officedocument.presentationml.tags+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 id="2147483725" r:id="rId4"/>
  </p:sldMasterIdLst>
  <p:notesMasterIdLst>
    <p:notesMasterId r:id="rId60"/>
  </p:notesMasterIdLst>
  <p:handoutMasterIdLst>
    <p:handoutMasterId r:id="rId61"/>
  </p:handoutMasterIdLst>
  <p:sldIdLst>
    <p:sldId id="256" r:id="rId5"/>
    <p:sldId id="257" r:id="rId6"/>
    <p:sldId id="855" r:id="rId7"/>
    <p:sldId id="312" r:id="rId8"/>
    <p:sldId id="329" r:id="rId9"/>
    <p:sldId id="328" r:id="rId10"/>
    <p:sldId id="330" r:id="rId11"/>
    <p:sldId id="314" r:id="rId12"/>
    <p:sldId id="786" r:id="rId13"/>
    <p:sldId id="845" r:id="rId14"/>
    <p:sldId id="846" r:id="rId15"/>
    <p:sldId id="311" r:id="rId16"/>
    <p:sldId id="315" r:id="rId17"/>
    <p:sldId id="847" r:id="rId18"/>
    <p:sldId id="848" r:id="rId19"/>
    <p:sldId id="849" r:id="rId20"/>
    <p:sldId id="320" r:id="rId21"/>
    <p:sldId id="316" r:id="rId22"/>
    <p:sldId id="850" r:id="rId23"/>
    <p:sldId id="856" r:id="rId24"/>
    <p:sldId id="857" r:id="rId25"/>
    <p:sldId id="851" r:id="rId26"/>
    <p:sldId id="852" r:id="rId27"/>
    <p:sldId id="853" r:id="rId28"/>
    <p:sldId id="854" r:id="rId29"/>
    <p:sldId id="317" r:id="rId30"/>
    <p:sldId id="327" r:id="rId31"/>
    <p:sldId id="860" r:id="rId32"/>
    <p:sldId id="858" r:id="rId33"/>
    <p:sldId id="322" r:id="rId34"/>
    <p:sldId id="323" r:id="rId35"/>
    <p:sldId id="324" r:id="rId36"/>
    <p:sldId id="859" r:id="rId37"/>
    <p:sldId id="321" r:id="rId38"/>
    <p:sldId id="310" r:id="rId39"/>
    <p:sldId id="862" r:id="rId40"/>
    <p:sldId id="863" r:id="rId41"/>
    <p:sldId id="432" r:id="rId42"/>
    <p:sldId id="438" r:id="rId43"/>
    <p:sldId id="868" r:id="rId44"/>
    <p:sldId id="618" r:id="rId45"/>
    <p:sldId id="841" r:id="rId46"/>
    <p:sldId id="869" r:id="rId47"/>
    <p:sldId id="870" r:id="rId48"/>
    <p:sldId id="871" r:id="rId49"/>
    <p:sldId id="872" r:id="rId50"/>
    <p:sldId id="873" r:id="rId51"/>
    <p:sldId id="874" r:id="rId52"/>
    <p:sldId id="875" r:id="rId53"/>
    <p:sldId id="565" r:id="rId54"/>
    <p:sldId id="876" r:id="rId55"/>
    <p:sldId id="861" r:id="rId56"/>
    <p:sldId id="866" r:id="rId57"/>
    <p:sldId id="288" r:id="rId58"/>
    <p:sldId id="472" r:id="rId59"/>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42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5" autoAdjust="0"/>
    <p:restoredTop sz="83771" autoAdjust="0"/>
  </p:normalViewPr>
  <p:slideViewPr>
    <p:cSldViewPr snapToGrid="0">
      <p:cViewPr varScale="1">
        <p:scale>
          <a:sx n="66" d="100"/>
          <a:sy n="66" d="100"/>
        </p:scale>
        <p:origin x="288" y="3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2369" y="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28F8E-1ED8-442E-8ECE-A32528C5B5B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2A4272C-CBE1-46C0-9153-A2C10F68F8B0}">
      <dgm:prSet/>
      <dgm:spPr/>
      <dgm:t>
        <a:bodyPr/>
        <a:lstStyle/>
        <a:p>
          <a:pPr>
            <a:lnSpc>
              <a:spcPct val="100000"/>
            </a:lnSpc>
            <a:defRPr b="1"/>
          </a:pPr>
          <a:r>
            <a:rPr lang="en-US" dirty="0"/>
            <a:t>Tools for Continuous Deployment </a:t>
          </a:r>
        </a:p>
      </dgm:t>
    </dgm:pt>
    <dgm:pt modelId="{56D5165E-ECDB-4FAA-926B-52CF37AF9056}" type="parTrans" cxnId="{1885C119-9EA9-4282-85E9-A310B3D67F26}">
      <dgm:prSet/>
      <dgm:spPr/>
      <dgm:t>
        <a:bodyPr/>
        <a:lstStyle/>
        <a:p>
          <a:endParaRPr lang="en-US"/>
        </a:p>
      </dgm:t>
    </dgm:pt>
    <dgm:pt modelId="{C3AA99F4-6B08-44E4-B3D5-0B6EFCF19BAB}" type="sibTrans" cxnId="{1885C119-9EA9-4282-85E9-A310B3D67F26}">
      <dgm:prSet/>
      <dgm:spPr/>
      <dgm:t>
        <a:bodyPr/>
        <a:lstStyle/>
        <a:p>
          <a:endParaRPr lang="en-US"/>
        </a:p>
      </dgm:t>
    </dgm:pt>
    <dgm:pt modelId="{53E1A145-A344-4031-A97B-82A5E0D96DBA}">
      <dgm:prSet/>
      <dgm:spPr/>
      <dgm:t>
        <a:bodyPr/>
        <a:lstStyle/>
        <a:p>
          <a:pPr>
            <a:lnSpc>
              <a:spcPct val="100000"/>
            </a:lnSpc>
          </a:pPr>
          <a:r>
            <a:rPr lang="en-US" dirty="0"/>
            <a:t>Tools suggested by IBM Video:</a:t>
          </a:r>
        </a:p>
      </dgm:t>
    </dgm:pt>
    <dgm:pt modelId="{88AEDABF-BDEE-45A8-AC80-C822BF929275}" type="parTrans" cxnId="{49B36C57-6932-44F0-85F6-2C9572D91F5A}">
      <dgm:prSet/>
      <dgm:spPr/>
      <dgm:t>
        <a:bodyPr/>
        <a:lstStyle/>
        <a:p>
          <a:endParaRPr lang="en-US"/>
        </a:p>
      </dgm:t>
    </dgm:pt>
    <dgm:pt modelId="{D4877631-1073-4D56-BA21-3CE9181B7440}" type="sibTrans" cxnId="{49B36C57-6932-44F0-85F6-2C9572D91F5A}">
      <dgm:prSet/>
      <dgm:spPr/>
      <dgm:t>
        <a:bodyPr/>
        <a:lstStyle/>
        <a:p>
          <a:endParaRPr lang="en-US"/>
        </a:p>
      </dgm:t>
    </dgm:pt>
    <dgm:pt modelId="{72C4B853-C04A-4F24-8097-9054AC1C47EA}">
      <dgm:prSet/>
      <dgm:spPr/>
      <dgm:t>
        <a:bodyPr/>
        <a:lstStyle/>
        <a:p>
          <a:pPr>
            <a:lnSpc>
              <a:spcPct val="100000"/>
            </a:lnSpc>
          </a:pPr>
          <a:r>
            <a:rPr lang="en-US" dirty="0"/>
            <a:t>Version Control, Code Review</a:t>
          </a:r>
        </a:p>
      </dgm:t>
    </dgm:pt>
    <dgm:pt modelId="{2BF47BDE-252A-4E6A-8F7B-F26ED6CF164A}" type="parTrans" cxnId="{DD96AE64-4235-40DD-9982-63B0C60549F5}">
      <dgm:prSet/>
      <dgm:spPr/>
      <dgm:t>
        <a:bodyPr/>
        <a:lstStyle/>
        <a:p>
          <a:endParaRPr lang="en-US"/>
        </a:p>
      </dgm:t>
    </dgm:pt>
    <dgm:pt modelId="{49578499-E1DB-483A-A9B9-88BC60B0D015}" type="sibTrans" cxnId="{DD96AE64-4235-40DD-9982-63B0C60549F5}">
      <dgm:prSet/>
      <dgm:spPr/>
      <dgm:t>
        <a:bodyPr/>
        <a:lstStyle/>
        <a:p>
          <a:endParaRPr lang="en-US"/>
        </a:p>
      </dgm:t>
    </dgm:pt>
    <dgm:pt modelId="{BB2FB080-024D-4B3D-A569-FEB5B5C0275C}">
      <dgm:prSet/>
      <dgm:spPr/>
      <dgm:t>
        <a:bodyPr/>
        <a:lstStyle/>
        <a:p>
          <a:pPr>
            <a:lnSpc>
              <a:spcPct val="100000"/>
            </a:lnSpc>
          </a:pPr>
          <a:r>
            <a:rPr lang="en-US"/>
            <a:t>Continuous Integration</a:t>
          </a:r>
        </a:p>
      </dgm:t>
    </dgm:pt>
    <dgm:pt modelId="{263B37AA-297A-4B54-A5C8-50263727CEF8}" type="parTrans" cxnId="{123E61CD-AD73-472C-9083-7C32FD5F96D9}">
      <dgm:prSet/>
      <dgm:spPr/>
      <dgm:t>
        <a:bodyPr/>
        <a:lstStyle/>
        <a:p>
          <a:endParaRPr lang="en-US"/>
        </a:p>
      </dgm:t>
    </dgm:pt>
    <dgm:pt modelId="{6F13FFF6-2476-448A-9B7B-C91E418276D6}" type="sibTrans" cxnId="{123E61CD-AD73-472C-9083-7C32FD5F96D9}">
      <dgm:prSet/>
      <dgm:spPr/>
      <dgm:t>
        <a:bodyPr/>
        <a:lstStyle/>
        <a:p>
          <a:endParaRPr lang="en-US"/>
        </a:p>
      </dgm:t>
    </dgm:pt>
    <dgm:pt modelId="{B9672FA4-1B79-4B71-9C03-05D36FF1B4B0}">
      <dgm:prSet/>
      <dgm:spPr/>
      <dgm:t>
        <a:bodyPr/>
        <a:lstStyle/>
        <a:p>
          <a:pPr>
            <a:lnSpc>
              <a:spcPct val="100000"/>
            </a:lnSpc>
          </a:pPr>
          <a:r>
            <a:rPr lang="en-US"/>
            <a:t>Configuration Management </a:t>
          </a:r>
        </a:p>
      </dgm:t>
    </dgm:pt>
    <dgm:pt modelId="{F768BE84-722D-47D3-BFAA-65B66A3C2E29}" type="parTrans" cxnId="{C30930DB-9FC2-4B75-90C0-E43C5F3B862A}">
      <dgm:prSet/>
      <dgm:spPr/>
      <dgm:t>
        <a:bodyPr/>
        <a:lstStyle/>
        <a:p>
          <a:endParaRPr lang="en-US"/>
        </a:p>
      </dgm:t>
    </dgm:pt>
    <dgm:pt modelId="{2CDAFC43-C7C8-4995-93A8-7A650CD0BD73}" type="sibTrans" cxnId="{C30930DB-9FC2-4B75-90C0-E43C5F3B862A}">
      <dgm:prSet/>
      <dgm:spPr/>
      <dgm:t>
        <a:bodyPr/>
        <a:lstStyle/>
        <a:p>
          <a:endParaRPr lang="en-US"/>
        </a:p>
      </dgm:t>
    </dgm:pt>
    <dgm:pt modelId="{05E8FB64-BEF5-4BD0-B583-8E99F4F8A262}">
      <dgm:prSet/>
      <dgm:spPr/>
      <dgm:t>
        <a:bodyPr/>
        <a:lstStyle/>
        <a:p>
          <a:pPr>
            <a:lnSpc>
              <a:spcPct val="100000"/>
            </a:lnSpc>
          </a:pPr>
          <a:r>
            <a:rPr lang="en-US" dirty="0"/>
            <a:t>Release Automation (Orchestration)</a:t>
          </a:r>
        </a:p>
      </dgm:t>
    </dgm:pt>
    <dgm:pt modelId="{ABAC4FFA-8534-4D14-BF04-4348CE416AB7}" type="parTrans" cxnId="{1A44EB37-FB02-48AD-AE81-3CB6D8068BD1}">
      <dgm:prSet/>
      <dgm:spPr/>
      <dgm:t>
        <a:bodyPr/>
        <a:lstStyle/>
        <a:p>
          <a:endParaRPr lang="en-US"/>
        </a:p>
      </dgm:t>
    </dgm:pt>
    <dgm:pt modelId="{876A2F64-381B-4310-8134-AC40CD41AD51}" type="sibTrans" cxnId="{1A44EB37-FB02-48AD-AE81-3CB6D8068BD1}">
      <dgm:prSet/>
      <dgm:spPr/>
      <dgm:t>
        <a:bodyPr/>
        <a:lstStyle/>
        <a:p>
          <a:endParaRPr lang="en-US"/>
        </a:p>
      </dgm:t>
    </dgm:pt>
    <dgm:pt modelId="{86E8C2F8-2159-46ED-956A-00E9C2476709}">
      <dgm:prSet/>
      <dgm:spPr/>
      <dgm:t>
        <a:bodyPr/>
        <a:lstStyle/>
        <a:p>
          <a:pPr>
            <a:lnSpc>
              <a:spcPct val="100000"/>
            </a:lnSpc>
          </a:pPr>
          <a:r>
            <a:rPr lang="en-US"/>
            <a:t>Infrastructure Monitoring (Performance Debugging)</a:t>
          </a:r>
        </a:p>
      </dgm:t>
    </dgm:pt>
    <dgm:pt modelId="{6966A09C-E347-447E-BBAD-45EC92E23359}" type="parTrans" cxnId="{FEE23E68-7FC7-4959-8ED4-1F4B844C9A6B}">
      <dgm:prSet/>
      <dgm:spPr/>
      <dgm:t>
        <a:bodyPr/>
        <a:lstStyle/>
        <a:p>
          <a:endParaRPr lang="en-US"/>
        </a:p>
      </dgm:t>
    </dgm:pt>
    <dgm:pt modelId="{7F2CA13D-4FBE-496F-A7AC-A5AF6831E8D9}" type="sibTrans" cxnId="{FEE23E68-7FC7-4959-8ED4-1F4B844C9A6B}">
      <dgm:prSet/>
      <dgm:spPr/>
      <dgm:t>
        <a:bodyPr/>
        <a:lstStyle/>
        <a:p>
          <a:endParaRPr lang="en-US"/>
        </a:p>
      </dgm:t>
    </dgm:pt>
    <dgm:pt modelId="{CDB295DC-E632-42BD-A2A6-1A3CB89FA024}">
      <dgm:prSet/>
      <dgm:spPr/>
      <dgm:t>
        <a:bodyPr/>
        <a:lstStyle/>
        <a:p>
          <a:pPr>
            <a:lnSpc>
              <a:spcPct val="100000"/>
            </a:lnSpc>
            <a:defRPr b="1"/>
          </a:pPr>
          <a:r>
            <a:rPr lang="en-US"/>
            <a:t>DevOps</a:t>
          </a:r>
        </a:p>
      </dgm:t>
    </dgm:pt>
    <dgm:pt modelId="{2058139B-C99A-4069-9BDA-AF38B2831E99}" type="parTrans" cxnId="{35EDDF2D-C922-45AF-AAE4-A3B7C0BD50EF}">
      <dgm:prSet/>
      <dgm:spPr/>
      <dgm:t>
        <a:bodyPr/>
        <a:lstStyle/>
        <a:p>
          <a:endParaRPr lang="en-US"/>
        </a:p>
      </dgm:t>
    </dgm:pt>
    <dgm:pt modelId="{9DF4F3D9-317C-48A7-B2F3-2A46AFEE55E5}" type="sibTrans" cxnId="{35EDDF2D-C922-45AF-AAE4-A3B7C0BD50EF}">
      <dgm:prSet/>
      <dgm:spPr/>
      <dgm:t>
        <a:bodyPr/>
        <a:lstStyle/>
        <a:p>
          <a:endParaRPr lang="en-US"/>
        </a:p>
      </dgm:t>
    </dgm:pt>
    <dgm:pt modelId="{7DDB0D2B-D490-4E52-AD48-25475DD456E8}">
      <dgm:prSet/>
      <dgm:spPr/>
      <dgm:t>
        <a:bodyPr/>
        <a:lstStyle/>
        <a:p>
          <a:pPr>
            <a:lnSpc>
              <a:spcPct val="100000"/>
            </a:lnSpc>
          </a:pPr>
          <a:r>
            <a:rPr lang="en-US"/>
            <a:t>Development and Operations become a unified team</a:t>
          </a:r>
        </a:p>
      </dgm:t>
    </dgm:pt>
    <dgm:pt modelId="{F6DD5F95-F66D-4B1A-BBF7-E9EA6B7E00D2}" type="parTrans" cxnId="{309E4919-E218-4214-B236-FB333B1DB6B8}">
      <dgm:prSet/>
      <dgm:spPr/>
      <dgm:t>
        <a:bodyPr/>
        <a:lstStyle/>
        <a:p>
          <a:endParaRPr lang="en-US"/>
        </a:p>
      </dgm:t>
    </dgm:pt>
    <dgm:pt modelId="{9FD57584-A5FF-4CB0-A620-4A6D55BEBD10}" type="sibTrans" cxnId="{309E4919-E218-4214-B236-FB333B1DB6B8}">
      <dgm:prSet/>
      <dgm:spPr/>
      <dgm:t>
        <a:bodyPr/>
        <a:lstStyle/>
        <a:p>
          <a:endParaRPr lang="en-US"/>
        </a:p>
      </dgm:t>
    </dgm:pt>
    <dgm:pt modelId="{B05D17E7-E6D2-427D-9E8C-44060FADE16F}" type="pres">
      <dgm:prSet presAssocID="{C3728F8E-1ED8-442E-8ECE-A32528C5B5B0}" presName="root" presStyleCnt="0">
        <dgm:presLayoutVars>
          <dgm:dir/>
          <dgm:resizeHandles val="exact"/>
        </dgm:presLayoutVars>
      </dgm:prSet>
      <dgm:spPr/>
    </dgm:pt>
    <dgm:pt modelId="{1075EAFE-5569-4F19-A617-DCD2A2B5F03D}" type="pres">
      <dgm:prSet presAssocID="{F2A4272C-CBE1-46C0-9153-A2C10F68F8B0}" presName="compNode" presStyleCnt="0"/>
      <dgm:spPr/>
    </dgm:pt>
    <dgm:pt modelId="{2C355365-DBE7-439C-98BF-7B7A84CF71A1}" type="pres">
      <dgm:prSet presAssocID="{F2A4272C-CBE1-46C0-9153-A2C10F68F8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F06BE7C-BE3F-493E-B376-D21A41F9CF64}" type="pres">
      <dgm:prSet presAssocID="{F2A4272C-CBE1-46C0-9153-A2C10F68F8B0}" presName="iconSpace" presStyleCnt="0"/>
      <dgm:spPr/>
    </dgm:pt>
    <dgm:pt modelId="{3A846EFE-98DE-4B35-9EB5-BE09B4BDE6AD}" type="pres">
      <dgm:prSet presAssocID="{F2A4272C-CBE1-46C0-9153-A2C10F68F8B0}" presName="parTx" presStyleLbl="revTx" presStyleIdx="0" presStyleCnt="4">
        <dgm:presLayoutVars>
          <dgm:chMax val="0"/>
          <dgm:chPref val="0"/>
        </dgm:presLayoutVars>
      </dgm:prSet>
      <dgm:spPr/>
    </dgm:pt>
    <dgm:pt modelId="{71909E43-DFD8-451D-A48B-85D10E36C366}" type="pres">
      <dgm:prSet presAssocID="{F2A4272C-CBE1-46C0-9153-A2C10F68F8B0}" presName="txSpace" presStyleCnt="0"/>
      <dgm:spPr/>
    </dgm:pt>
    <dgm:pt modelId="{9871C634-449B-48B1-B952-C5B3725EF859}" type="pres">
      <dgm:prSet presAssocID="{F2A4272C-CBE1-46C0-9153-A2C10F68F8B0}" presName="desTx" presStyleLbl="revTx" presStyleIdx="1" presStyleCnt="4">
        <dgm:presLayoutVars/>
      </dgm:prSet>
      <dgm:spPr/>
    </dgm:pt>
    <dgm:pt modelId="{8F4BC55F-13E2-427E-AE48-97B39D4C4862}" type="pres">
      <dgm:prSet presAssocID="{C3AA99F4-6B08-44E4-B3D5-0B6EFCF19BAB}" presName="sibTrans" presStyleCnt="0"/>
      <dgm:spPr/>
    </dgm:pt>
    <dgm:pt modelId="{8133C8AD-B777-4075-B305-C8FC920721F7}" type="pres">
      <dgm:prSet presAssocID="{CDB295DC-E632-42BD-A2A6-1A3CB89FA024}" presName="compNode" presStyleCnt="0"/>
      <dgm:spPr/>
    </dgm:pt>
    <dgm:pt modelId="{E25FA835-D5FD-4D39-8769-E25AFE9AF677}" type="pres">
      <dgm:prSet presAssocID="{CDB295DC-E632-42BD-A2A6-1A3CB89FA02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731E9528-C871-470B-A82C-60FF267E85B5}" type="pres">
      <dgm:prSet presAssocID="{CDB295DC-E632-42BD-A2A6-1A3CB89FA024}" presName="iconSpace" presStyleCnt="0"/>
      <dgm:spPr/>
    </dgm:pt>
    <dgm:pt modelId="{CFDB4FA0-FBAC-4FF3-A308-884FD809706D}" type="pres">
      <dgm:prSet presAssocID="{CDB295DC-E632-42BD-A2A6-1A3CB89FA024}" presName="parTx" presStyleLbl="revTx" presStyleIdx="2" presStyleCnt="4">
        <dgm:presLayoutVars>
          <dgm:chMax val="0"/>
          <dgm:chPref val="0"/>
        </dgm:presLayoutVars>
      </dgm:prSet>
      <dgm:spPr/>
    </dgm:pt>
    <dgm:pt modelId="{B2AB8188-7783-493F-89D7-AF7B4CF0C278}" type="pres">
      <dgm:prSet presAssocID="{CDB295DC-E632-42BD-A2A6-1A3CB89FA024}" presName="txSpace" presStyleCnt="0"/>
      <dgm:spPr/>
    </dgm:pt>
    <dgm:pt modelId="{A63CB297-2507-45BD-BED0-1297A95C5CE7}" type="pres">
      <dgm:prSet presAssocID="{CDB295DC-E632-42BD-A2A6-1A3CB89FA024}" presName="desTx" presStyleLbl="revTx" presStyleIdx="3" presStyleCnt="4">
        <dgm:presLayoutVars/>
      </dgm:prSet>
      <dgm:spPr/>
    </dgm:pt>
  </dgm:ptLst>
  <dgm:cxnLst>
    <dgm:cxn modelId="{309E4919-E218-4214-B236-FB333B1DB6B8}" srcId="{CDB295DC-E632-42BD-A2A6-1A3CB89FA024}" destId="{7DDB0D2B-D490-4E52-AD48-25475DD456E8}" srcOrd="0" destOrd="0" parTransId="{F6DD5F95-F66D-4B1A-BBF7-E9EA6B7E00D2}" sibTransId="{9FD57584-A5FF-4CB0-A620-4A6D55BEBD10}"/>
    <dgm:cxn modelId="{1885C119-9EA9-4282-85E9-A310B3D67F26}" srcId="{C3728F8E-1ED8-442E-8ECE-A32528C5B5B0}" destId="{F2A4272C-CBE1-46C0-9153-A2C10F68F8B0}" srcOrd="0" destOrd="0" parTransId="{56D5165E-ECDB-4FAA-926B-52CF37AF9056}" sibTransId="{C3AA99F4-6B08-44E4-B3D5-0B6EFCF19BAB}"/>
    <dgm:cxn modelId="{61712327-45E3-48C4-96D9-B621B8564DEA}" type="presOf" srcId="{CDB295DC-E632-42BD-A2A6-1A3CB89FA024}" destId="{CFDB4FA0-FBAC-4FF3-A308-884FD809706D}" srcOrd="0" destOrd="0" presId="urn:microsoft.com/office/officeart/2018/2/layout/IconLabelDescriptionList"/>
    <dgm:cxn modelId="{35EDDF2D-C922-45AF-AAE4-A3B7C0BD50EF}" srcId="{C3728F8E-1ED8-442E-8ECE-A32528C5B5B0}" destId="{CDB295DC-E632-42BD-A2A6-1A3CB89FA024}" srcOrd="1" destOrd="0" parTransId="{2058139B-C99A-4069-9BDA-AF38B2831E99}" sibTransId="{9DF4F3D9-317C-48A7-B2F3-2A46AFEE55E5}"/>
    <dgm:cxn modelId="{1A44EB37-FB02-48AD-AE81-3CB6D8068BD1}" srcId="{F2A4272C-CBE1-46C0-9153-A2C10F68F8B0}" destId="{05E8FB64-BEF5-4BD0-B583-8E99F4F8A262}" srcOrd="4" destOrd="0" parTransId="{ABAC4FFA-8534-4D14-BF04-4348CE416AB7}" sibTransId="{876A2F64-381B-4310-8134-AC40CD41AD51}"/>
    <dgm:cxn modelId="{6DF56839-2D2D-4AC9-88A3-4D62F73D851F}" type="presOf" srcId="{86E8C2F8-2159-46ED-956A-00E9C2476709}" destId="{9871C634-449B-48B1-B952-C5B3725EF859}" srcOrd="0" destOrd="5" presId="urn:microsoft.com/office/officeart/2018/2/layout/IconLabelDescriptionList"/>
    <dgm:cxn modelId="{5B01A262-8062-4349-BB9B-1F48CCBD141C}" type="presOf" srcId="{F2A4272C-CBE1-46C0-9153-A2C10F68F8B0}" destId="{3A846EFE-98DE-4B35-9EB5-BE09B4BDE6AD}" srcOrd="0" destOrd="0" presId="urn:microsoft.com/office/officeart/2018/2/layout/IconLabelDescriptionList"/>
    <dgm:cxn modelId="{3F4E9763-3EF6-41D1-8DE1-AB66E10F6AFB}" type="presOf" srcId="{C3728F8E-1ED8-442E-8ECE-A32528C5B5B0}" destId="{B05D17E7-E6D2-427D-9E8C-44060FADE16F}" srcOrd="0" destOrd="0" presId="urn:microsoft.com/office/officeart/2018/2/layout/IconLabelDescriptionList"/>
    <dgm:cxn modelId="{DD96AE64-4235-40DD-9982-63B0C60549F5}" srcId="{F2A4272C-CBE1-46C0-9153-A2C10F68F8B0}" destId="{72C4B853-C04A-4F24-8097-9054AC1C47EA}" srcOrd="1" destOrd="0" parTransId="{2BF47BDE-252A-4E6A-8F7B-F26ED6CF164A}" sibTransId="{49578499-E1DB-483A-A9B9-88BC60B0D015}"/>
    <dgm:cxn modelId="{FEE23E68-7FC7-4959-8ED4-1F4B844C9A6B}" srcId="{F2A4272C-CBE1-46C0-9153-A2C10F68F8B0}" destId="{86E8C2F8-2159-46ED-956A-00E9C2476709}" srcOrd="5" destOrd="0" parTransId="{6966A09C-E347-447E-BBAD-45EC92E23359}" sibTransId="{7F2CA13D-4FBE-496F-A7AC-A5AF6831E8D9}"/>
    <dgm:cxn modelId="{4670C54D-85C0-4DFD-8256-A0E3BF5A6E0D}" type="presOf" srcId="{05E8FB64-BEF5-4BD0-B583-8E99F4F8A262}" destId="{9871C634-449B-48B1-B952-C5B3725EF859}" srcOrd="0" destOrd="4" presId="urn:microsoft.com/office/officeart/2018/2/layout/IconLabelDescriptionList"/>
    <dgm:cxn modelId="{BFD41F71-17EE-4596-AB1E-56220D7D1F66}" type="presOf" srcId="{53E1A145-A344-4031-A97B-82A5E0D96DBA}" destId="{9871C634-449B-48B1-B952-C5B3725EF859}" srcOrd="0" destOrd="0" presId="urn:microsoft.com/office/officeart/2018/2/layout/IconLabelDescriptionList"/>
    <dgm:cxn modelId="{CE0D2351-9070-4EB8-BCA7-179DCABA7617}" type="presOf" srcId="{B9672FA4-1B79-4B71-9C03-05D36FF1B4B0}" destId="{9871C634-449B-48B1-B952-C5B3725EF859}" srcOrd="0" destOrd="3" presId="urn:microsoft.com/office/officeart/2018/2/layout/IconLabelDescriptionList"/>
    <dgm:cxn modelId="{49B36C57-6932-44F0-85F6-2C9572D91F5A}" srcId="{F2A4272C-CBE1-46C0-9153-A2C10F68F8B0}" destId="{53E1A145-A344-4031-A97B-82A5E0D96DBA}" srcOrd="0" destOrd="0" parTransId="{88AEDABF-BDEE-45A8-AC80-C822BF929275}" sibTransId="{D4877631-1073-4D56-BA21-3CE9181B7440}"/>
    <dgm:cxn modelId="{25D26D7C-A4AB-445A-9B72-74F980FE361E}" type="presOf" srcId="{72C4B853-C04A-4F24-8097-9054AC1C47EA}" destId="{9871C634-449B-48B1-B952-C5B3725EF859}" srcOrd="0" destOrd="1" presId="urn:microsoft.com/office/officeart/2018/2/layout/IconLabelDescriptionList"/>
    <dgm:cxn modelId="{5EB9FB8F-ACE4-4D73-8376-C20281B78F6C}" type="presOf" srcId="{BB2FB080-024D-4B3D-A569-FEB5B5C0275C}" destId="{9871C634-449B-48B1-B952-C5B3725EF859}" srcOrd="0" destOrd="2" presId="urn:microsoft.com/office/officeart/2018/2/layout/IconLabelDescriptionList"/>
    <dgm:cxn modelId="{789F6AC1-C559-437F-AC9F-1798D54494C5}" type="presOf" srcId="{7DDB0D2B-D490-4E52-AD48-25475DD456E8}" destId="{A63CB297-2507-45BD-BED0-1297A95C5CE7}" srcOrd="0" destOrd="0" presId="urn:microsoft.com/office/officeart/2018/2/layout/IconLabelDescriptionList"/>
    <dgm:cxn modelId="{123E61CD-AD73-472C-9083-7C32FD5F96D9}" srcId="{F2A4272C-CBE1-46C0-9153-A2C10F68F8B0}" destId="{BB2FB080-024D-4B3D-A569-FEB5B5C0275C}" srcOrd="2" destOrd="0" parTransId="{263B37AA-297A-4B54-A5C8-50263727CEF8}" sibTransId="{6F13FFF6-2476-448A-9B7B-C91E418276D6}"/>
    <dgm:cxn modelId="{C30930DB-9FC2-4B75-90C0-E43C5F3B862A}" srcId="{F2A4272C-CBE1-46C0-9153-A2C10F68F8B0}" destId="{B9672FA4-1B79-4B71-9C03-05D36FF1B4B0}" srcOrd="3" destOrd="0" parTransId="{F768BE84-722D-47D3-BFAA-65B66A3C2E29}" sibTransId="{2CDAFC43-C7C8-4995-93A8-7A650CD0BD73}"/>
    <dgm:cxn modelId="{B666BD90-E52B-489B-9E35-9AC844309A52}" type="presParOf" srcId="{B05D17E7-E6D2-427D-9E8C-44060FADE16F}" destId="{1075EAFE-5569-4F19-A617-DCD2A2B5F03D}" srcOrd="0" destOrd="0" presId="urn:microsoft.com/office/officeart/2018/2/layout/IconLabelDescriptionList"/>
    <dgm:cxn modelId="{460B41CD-F288-4908-B014-E4BDDE8D6A42}" type="presParOf" srcId="{1075EAFE-5569-4F19-A617-DCD2A2B5F03D}" destId="{2C355365-DBE7-439C-98BF-7B7A84CF71A1}" srcOrd="0" destOrd="0" presId="urn:microsoft.com/office/officeart/2018/2/layout/IconLabelDescriptionList"/>
    <dgm:cxn modelId="{E0DECA80-30C7-4882-B333-89ECE65D36F8}" type="presParOf" srcId="{1075EAFE-5569-4F19-A617-DCD2A2B5F03D}" destId="{EF06BE7C-BE3F-493E-B376-D21A41F9CF64}" srcOrd="1" destOrd="0" presId="urn:microsoft.com/office/officeart/2018/2/layout/IconLabelDescriptionList"/>
    <dgm:cxn modelId="{A1D8F1A1-0333-4B38-BDC5-5951BDFDB46B}" type="presParOf" srcId="{1075EAFE-5569-4F19-A617-DCD2A2B5F03D}" destId="{3A846EFE-98DE-4B35-9EB5-BE09B4BDE6AD}" srcOrd="2" destOrd="0" presId="urn:microsoft.com/office/officeart/2018/2/layout/IconLabelDescriptionList"/>
    <dgm:cxn modelId="{4C4EFA27-F1F2-4B73-82C1-D8471A41316B}" type="presParOf" srcId="{1075EAFE-5569-4F19-A617-DCD2A2B5F03D}" destId="{71909E43-DFD8-451D-A48B-85D10E36C366}" srcOrd="3" destOrd="0" presId="urn:microsoft.com/office/officeart/2018/2/layout/IconLabelDescriptionList"/>
    <dgm:cxn modelId="{B51C4107-7C53-4E86-940E-BD019723E0C1}" type="presParOf" srcId="{1075EAFE-5569-4F19-A617-DCD2A2B5F03D}" destId="{9871C634-449B-48B1-B952-C5B3725EF859}" srcOrd="4" destOrd="0" presId="urn:microsoft.com/office/officeart/2018/2/layout/IconLabelDescriptionList"/>
    <dgm:cxn modelId="{7F9C4E32-874D-4531-8A89-8223A3966700}" type="presParOf" srcId="{B05D17E7-E6D2-427D-9E8C-44060FADE16F}" destId="{8F4BC55F-13E2-427E-AE48-97B39D4C4862}" srcOrd="1" destOrd="0" presId="urn:microsoft.com/office/officeart/2018/2/layout/IconLabelDescriptionList"/>
    <dgm:cxn modelId="{1E520D9D-42D5-4ADC-AA98-32ECC487F79F}" type="presParOf" srcId="{B05D17E7-E6D2-427D-9E8C-44060FADE16F}" destId="{8133C8AD-B777-4075-B305-C8FC920721F7}" srcOrd="2" destOrd="0" presId="urn:microsoft.com/office/officeart/2018/2/layout/IconLabelDescriptionList"/>
    <dgm:cxn modelId="{41FD16A2-A27D-4BD3-97E0-048B194ED65B}" type="presParOf" srcId="{8133C8AD-B777-4075-B305-C8FC920721F7}" destId="{E25FA835-D5FD-4D39-8769-E25AFE9AF677}" srcOrd="0" destOrd="0" presId="urn:microsoft.com/office/officeart/2018/2/layout/IconLabelDescriptionList"/>
    <dgm:cxn modelId="{39868C2B-1A0F-4DFD-BCBD-3C4C3660FEE3}" type="presParOf" srcId="{8133C8AD-B777-4075-B305-C8FC920721F7}" destId="{731E9528-C871-470B-A82C-60FF267E85B5}" srcOrd="1" destOrd="0" presId="urn:microsoft.com/office/officeart/2018/2/layout/IconLabelDescriptionList"/>
    <dgm:cxn modelId="{785D8496-877E-4243-A715-A1CD44DBD7BB}" type="presParOf" srcId="{8133C8AD-B777-4075-B305-C8FC920721F7}" destId="{CFDB4FA0-FBAC-4FF3-A308-884FD809706D}" srcOrd="2" destOrd="0" presId="urn:microsoft.com/office/officeart/2018/2/layout/IconLabelDescriptionList"/>
    <dgm:cxn modelId="{85753AD9-63A1-4250-856B-762738C5D537}" type="presParOf" srcId="{8133C8AD-B777-4075-B305-C8FC920721F7}" destId="{B2AB8188-7783-493F-89D7-AF7B4CF0C278}" srcOrd="3" destOrd="0" presId="urn:microsoft.com/office/officeart/2018/2/layout/IconLabelDescriptionList"/>
    <dgm:cxn modelId="{F257FC03-180B-401D-8B25-A8614F89B46A}" type="presParOf" srcId="{8133C8AD-B777-4075-B305-C8FC920721F7}" destId="{A63CB297-2507-45BD-BED0-1297A95C5CE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2209D2-32E3-46A9-BD94-3DAF0D8638F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0B5CBE2-43C9-4C74-A997-787654AF03DE}">
      <dgm:prSet/>
      <dgm:spPr/>
      <dgm:t>
        <a:bodyPr/>
        <a:lstStyle/>
        <a:p>
          <a:r>
            <a:rPr lang="en-US" dirty="0"/>
            <a:t>Architecture</a:t>
          </a:r>
        </a:p>
      </dgm:t>
    </dgm:pt>
    <dgm:pt modelId="{F601B0C2-188D-482B-AD1E-1314FBE288A1}" type="parTrans" cxnId="{1DBC1C50-A70D-4372-BE24-D4C8426167C2}">
      <dgm:prSet/>
      <dgm:spPr/>
      <dgm:t>
        <a:bodyPr/>
        <a:lstStyle/>
        <a:p>
          <a:endParaRPr lang="en-US"/>
        </a:p>
      </dgm:t>
    </dgm:pt>
    <dgm:pt modelId="{A153BC9E-3F3E-4AA6-9C0E-92DF1B3B21DE}" type="sibTrans" cxnId="{1DBC1C50-A70D-4372-BE24-D4C8426167C2}">
      <dgm:prSet/>
      <dgm:spPr/>
      <dgm:t>
        <a:bodyPr/>
        <a:lstStyle/>
        <a:p>
          <a:endParaRPr lang="en-US"/>
        </a:p>
      </dgm:t>
    </dgm:pt>
    <dgm:pt modelId="{88A0EFDF-A834-4BBA-AB5D-48A6255975B3}">
      <dgm:prSet/>
      <dgm:spPr/>
      <dgm:t>
        <a:bodyPr/>
        <a:lstStyle/>
        <a:p>
          <a:r>
            <a:rPr lang="en-US" dirty="0"/>
            <a:t>Unprecedented architecture modularity and flexibility</a:t>
          </a:r>
        </a:p>
      </dgm:t>
    </dgm:pt>
    <dgm:pt modelId="{1924E025-B879-4740-BF1E-910E7EA49748}" type="parTrans" cxnId="{CF9D8AD0-693E-4D02-9B6D-6E59A47E9503}">
      <dgm:prSet/>
      <dgm:spPr/>
      <dgm:t>
        <a:bodyPr/>
        <a:lstStyle/>
        <a:p>
          <a:endParaRPr lang="en-US"/>
        </a:p>
      </dgm:t>
    </dgm:pt>
    <dgm:pt modelId="{46F24A14-1AC5-4F13-ADA1-C63E81D30C77}" type="sibTrans" cxnId="{CF9D8AD0-693E-4D02-9B6D-6E59A47E9503}">
      <dgm:prSet/>
      <dgm:spPr/>
      <dgm:t>
        <a:bodyPr/>
        <a:lstStyle/>
        <a:p>
          <a:endParaRPr lang="en-US"/>
        </a:p>
      </dgm:t>
    </dgm:pt>
    <dgm:pt modelId="{644113B7-9D95-475E-88C1-5DA0C28D95C5}">
      <dgm:prSet/>
      <dgm:spPr/>
      <dgm:t>
        <a:bodyPr/>
        <a:lstStyle/>
        <a:p>
          <a:r>
            <a:rPr lang="en-US"/>
            <a:t>Continuous refactoring</a:t>
          </a:r>
        </a:p>
      </dgm:t>
    </dgm:pt>
    <dgm:pt modelId="{83B0BA17-A4EF-4F83-A44D-0875AF710D61}" type="parTrans" cxnId="{A3752746-CD8B-4CA7-84EB-6FE4E9CE7554}">
      <dgm:prSet/>
      <dgm:spPr/>
      <dgm:t>
        <a:bodyPr/>
        <a:lstStyle/>
        <a:p>
          <a:endParaRPr lang="en-US"/>
        </a:p>
      </dgm:t>
    </dgm:pt>
    <dgm:pt modelId="{4BE39737-2DC5-42A7-8C90-890E61354DA6}" type="sibTrans" cxnId="{A3752746-CD8B-4CA7-84EB-6FE4E9CE7554}">
      <dgm:prSet/>
      <dgm:spPr/>
      <dgm:t>
        <a:bodyPr/>
        <a:lstStyle/>
        <a:p>
          <a:endParaRPr lang="en-US"/>
        </a:p>
      </dgm:t>
    </dgm:pt>
    <dgm:pt modelId="{4093ED2F-9FDA-4EDA-B5E6-FB6E6E671B11}">
      <dgm:prSet/>
      <dgm:spPr/>
      <dgm:t>
        <a:bodyPr/>
        <a:lstStyle/>
        <a:p>
          <a:r>
            <a:rPr lang="en-US"/>
            <a:t>Autonomy</a:t>
          </a:r>
        </a:p>
      </dgm:t>
    </dgm:pt>
    <dgm:pt modelId="{1F3F3BB7-AE7D-4B3C-91B6-197CFBD8C9D3}" type="parTrans" cxnId="{BD1FDF4A-7DFB-4137-9055-BBF115839A4D}">
      <dgm:prSet/>
      <dgm:spPr/>
      <dgm:t>
        <a:bodyPr/>
        <a:lstStyle/>
        <a:p>
          <a:endParaRPr lang="en-US"/>
        </a:p>
      </dgm:t>
    </dgm:pt>
    <dgm:pt modelId="{6143EAD0-E097-4787-8174-1F7C2D5365A3}" type="sibTrans" cxnId="{BD1FDF4A-7DFB-4137-9055-BBF115839A4D}">
      <dgm:prSet/>
      <dgm:spPr/>
      <dgm:t>
        <a:bodyPr/>
        <a:lstStyle/>
        <a:p>
          <a:endParaRPr lang="en-US"/>
        </a:p>
      </dgm:t>
    </dgm:pt>
    <dgm:pt modelId="{FD06D6FD-9A7E-4F48-A500-B25E36418AA7}">
      <dgm:prSet/>
      <dgm:spPr/>
      <dgm:t>
        <a:bodyPr/>
        <a:lstStyle/>
        <a:p>
          <a:r>
            <a:rPr lang="en-US" dirty="0"/>
            <a:t>Integral Data Collection</a:t>
          </a:r>
        </a:p>
      </dgm:t>
    </dgm:pt>
    <dgm:pt modelId="{4D3A2A05-EFDB-44C0-ABEB-4FA5AE7F96F3}" type="parTrans" cxnId="{FBD88375-A7DE-4492-A06C-CCADCF5E69C0}">
      <dgm:prSet/>
      <dgm:spPr/>
      <dgm:t>
        <a:bodyPr/>
        <a:lstStyle/>
        <a:p>
          <a:endParaRPr lang="en-US"/>
        </a:p>
      </dgm:t>
    </dgm:pt>
    <dgm:pt modelId="{3F5A5237-63DE-4D23-B5E0-A069313778A7}" type="sibTrans" cxnId="{FBD88375-A7DE-4492-A06C-CCADCF5E69C0}">
      <dgm:prSet/>
      <dgm:spPr/>
      <dgm:t>
        <a:bodyPr/>
        <a:lstStyle/>
        <a:p>
          <a:endParaRPr lang="en-US"/>
        </a:p>
      </dgm:t>
    </dgm:pt>
    <dgm:pt modelId="{B6521BBD-290A-4D5D-A1D6-401564D20BE2}">
      <dgm:prSet/>
      <dgm:spPr/>
      <dgm:t>
        <a:bodyPr/>
        <a:lstStyle/>
        <a:p>
          <a:r>
            <a:rPr lang="en-US"/>
            <a:t>Control and change system behavior</a:t>
          </a:r>
        </a:p>
      </dgm:t>
    </dgm:pt>
    <dgm:pt modelId="{E9C83048-D420-42D8-A1FF-F24375857F13}" type="parTrans" cxnId="{78DBE621-27D9-4A90-82A2-6145896FCD4E}">
      <dgm:prSet/>
      <dgm:spPr/>
      <dgm:t>
        <a:bodyPr/>
        <a:lstStyle/>
        <a:p>
          <a:endParaRPr lang="en-US"/>
        </a:p>
      </dgm:t>
    </dgm:pt>
    <dgm:pt modelId="{F610BDA6-2000-48B8-94B7-C2248776A1C1}" type="sibTrans" cxnId="{78DBE621-27D9-4A90-82A2-6145896FCD4E}">
      <dgm:prSet/>
      <dgm:spPr/>
      <dgm:t>
        <a:bodyPr/>
        <a:lstStyle/>
        <a:p>
          <a:endParaRPr lang="en-US"/>
        </a:p>
      </dgm:t>
    </dgm:pt>
    <dgm:pt modelId="{AB0DE2F1-91F1-4608-81F4-1619E52E2DF0}">
      <dgm:prSet/>
      <dgm:spPr/>
      <dgm:t>
        <a:bodyPr/>
        <a:lstStyle/>
        <a:p>
          <a:r>
            <a:rPr lang="en-US"/>
            <a:t>Discern the results of experimentation with users</a:t>
          </a:r>
        </a:p>
      </dgm:t>
    </dgm:pt>
    <dgm:pt modelId="{96D8036C-871A-415A-8DB0-B27F4305E78F}" type="parTrans" cxnId="{A0DE22D1-E3F9-400E-9942-94F4712DD3CC}">
      <dgm:prSet/>
      <dgm:spPr/>
      <dgm:t>
        <a:bodyPr/>
        <a:lstStyle/>
        <a:p>
          <a:endParaRPr lang="en-US"/>
        </a:p>
      </dgm:t>
    </dgm:pt>
    <dgm:pt modelId="{3323305B-1C3F-4866-98AB-F04838CCD9DC}" type="sibTrans" cxnId="{A0DE22D1-E3F9-400E-9942-94F4712DD3CC}">
      <dgm:prSet/>
      <dgm:spPr/>
      <dgm:t>
        <a:bodyPr/>
        <a:lstStyle/>
        <a:p>
          <a:endParaRPr lang="en-US"/>
        </a:p>
      </dgm:t>
    </dgm:pt>
    <dgm:pt modelId="{C753B80D-91F5-4DDC-8B02-BE177EAC2BF5}">
      <dgm:prSet/>
      <dgm:spPr/>
      <dgm:t>
        <a:bodyPr/>
        <a:lstStyle/>
        <a:p>
          <a:r>
            <a:rPr lang="en-US"/>
            <a:t>Process</a:t>
          </a:r>
        </a:p>
      </dgm:t>
    </dgm:pt>
    <dgm:pt modelId="{F38CBD84-168A-4225-8CF7-ADFA8864AD18}" type="parTrans" cxnId="{15A0EDFD-F683-4008-AC39-8B237DA2D544}">
      <dgm:prSet/>
      <dgm:spPr/>
      <dgm:t>
        <a:bodyPr/>
        <a:lstStyle/>
        <a:p>
          <a:endParaRPr lang="en-US"/>
        </a:p>
      </dgm:t>
    </dgm:pt>
    <dgm:pt modelId="{0D7FCC08-EC0F-4E5C-B25C-F37E784985D0}" type="sibTrans" cxnId="{15A0EDFD-F683-4008-AC39-8B237DA2D544}">
      <dgm:prSet/>
      <dgm:spPr/>
      <dgm:t>
        <a:bodyPr/>
        <a:lstStyle/>
        <a:p>
          <a:endParaRPr lang="en-US"/>
        </a:p>
      </dgm:t>
    </dgm:pt>
    <dgm:pt modelId="{EF470105-847D-4DB1-8DCF-17696834219C}">
      <dgm:prSet/>
      <dgm:spPr/>
      <dgm:t>
        <a:bodyPr/>
        <a:lstStyle/>
        <a:p>
          <a:r>
            <a:rPr lang="en-US"/>
            <a:t>Stairway to Heaven</a:t>
          </a:r>
        </a:p>
      </dgm:t>
    </dgm:pt>
    <dgm:pt modelId="{4E7F9E25-5AED-47FF-BFBA-6B195306FAAE}" type="parTrans" cxnId="{5AB09BBE-92AB-4139-AE3D-88139D10B78C}">
      <dgm:prSet/>
      <dgm:spPr/>
      <dgm:t>
        <a:bodyPr/>
        <a:lstStyle/>
        <a:p>
          <a:endParaRPr lang="en-US"/>
        </a:p>
      </dgm:t>
    </dgm:pt>
    <dgm:pt modelId="{9D857E77-F64E-4729-8BEF-82DE472415D9}" type="sibTrans" cxnId="{5AB09BBE-92AB-4139-AE3D-88139D10B78C}">
      <dgm:prSet/>
      <dgm:spPr/>
      <dgm:t>
        <a:bodyPr/>
        <a:lstStyle/>
        <a:p>
          <a:endParaRPr lang="en-US"/>
        </a:p>
      </dgm:t>
    </dgm:pt>
    <dgm:pt modelId="{508045F8-0ECB-4DB0-81B2-201B28BED51A}">
      <dgm:prSet/>
      <dgm:spPr/>
      <dgm:t>
        <a:bodyPr/>
        <a:lstStyle/>
        <a:p>
          <a:r>
            <a:rPr lang="en-US"/>
            <a:t>Organization</a:t>
          </a:r>
        </a:p>
      </dgm:t>
    </dgm:pt>
    <dgm:pt modelId="{42C8FBD9-F508-4C79-9209-0C09C459B805}" type="parTrans" cxnId="{678A2067-A5EB-4522-A16F-5E04A1003D1F}">
      <dgm:prSet/>
      <dgm:spPr/>
      <dgm:t>
        <a:bodyPr/>
        <a:lstStyle/>
        <a:p>
          <a:endParaRPr lang="en-US"/>
        </a:p>
      </dgm:t>
    </dgm:pt>
    <dgm:pt modelId="{E3CFAE40-9B04-433E-9C6F-9472674583F2}" type="sibTrans" cxnId="{678A2067-A5EB-4522-A16F-5E04A1003D1F}">
      <dgm:prSet/>
      <dgm:spPr/>
      <dgm:t>
        <a:bodyPr/>
        <a:lstStyle/>
        <a:p>
          <a:endParaRPr lang="en-US"/>
        </a:p>
      </dgm:t>
    </dgm:pt>
    <dgm:pt modelId="{0D60BFB3-3565-4087-8633-EC58F9F3F932}">
      <dgm:prSet/>
      <dgm:spPr/>
      <dgm:t>
        <a:bodyPr/>
        <a:lstStyle/>
        <a:p>
          <a:r>
            <a:rPr lang="en-US"/>
            <a:t>Cross-Functional Teams</a:t>
          </a:r>
        </a:p>
      </dgm:t>
    </dgm:pt>
    <dgm:pt modelId="{3DCBB721-7057-4B83-8520-C1ED86FF43CE}" type="parTrans" cxnId="{5DFBFE9D-51E3-4EA5-90DB-AD7D671189CF}">
      <dgm:prSet/>
      <dgm:spPr/>
      <dgm:t>
        <a:bodyPr/>
        <a:lstStyle/>
        <a:p>
          <a:endParaRPr lang="en-US"/>
        </a:p>
      </dgm:t>
    </dgm:pt>
    <dgm:pt modelId="{9803E2B0-C193-4230-A781-3DB92E7EEA58}" type="sibTrans" cxnId="{5DFBFE9D-51E3-4EA5-90DB-AD7D671189CF}">
      <dgm:prSet/>
      <dgm:spPr/>
      <dgm:t>
        <a:bodyPr/>
        <a:lstStyle/>
        <a:p>
          <a:endParaRPr lang="en-US"/>
        </a:p>
      </dgm:t>
    </dgm:pt>
    <dgm:pt modelId="{91ADBFA0-B5E2-4178-A3B1-6CEB83C9ADCA}">
      <dgm:prSet/>
      <dgm:spPr/>
      <dgm:t>
        <a:bodyPr/>
        <a:lstStyle/>
        <a:p>
          <a:r>
            <a:rPr lang="en-US"/>
            <a:t>Self-Management</a:t>
          </a:r>
        </a:p>
      </dgm:t>
    </dgm:pt>
    <dgm:pt modelId="{3DE6A299-630C-48A3-88F4-E4F63865B3ED}" type="parTrans" cxnId="{D9CCE471-C5C9-4D6D-8F4A-1303004466E8}">
      <dgm:prSet/>
      <dgm:spPr/>
      <dgm:t>
        <a:bodyPr/>
        <a:lstStyle/>
        <a:p>
          <a:endParaRPr lang="en-US"/>
        </a:p>
      </dgm:t>
    </dgm:pt>
    <dgm:pt modelId="{AB8A886A-D283-40B1-B586-3D9CA4AC2002}" type="sibTrans" cxnId="{D9CCE471-C5C9-4D6D-8F4A-1303004466E8}">
      <dgm:prSet/>
      <dgm:spPr/>
      <dgm:t>
        <a:bodyPr/>
        <a:lstStyle/>
        <a:p>
          <a:endParaRPr lang="en-US"/>
        </a:p>
      </dgm:t>
    </dgm:pt>
    <dgm:pt modelId="{CAEA5510-A3DE-47E4-8751-FBEC46655A14}" type="pres">
      <dgm:prSet presAssocID="{402209D2-32E3-46A9-BD94-3DAF0D8638F4}" presName="linear" presStyleCnt="0">
        <dgm:presLayoutVars>
          <dgm:animLvl val="lvl"/>
          <dgm:resizeHandles val="exact"/>
        </dgm:presLayoutVars>
      </dgm:prSet>
      <dgm:spPr/>
    </dgm:pt>
    <dgm:pt modelId="{95168B9B-19B8-4E91-AB0B-6C5590632D16}" type="pres">
      <dgm:prSet presAssocID="{70B5CBE2-43C9-4C74-A997-787654AF03DE}" presName="parentText" presStyleLbl="node1" presStyleIdx="0" presStyleCnt="3">
        <dgm:presLayoutVars>
          <dgm:chMax val="0"/>
          <dgm:bulletEnabled val="1"/>
        </dgm:presLayoutVars>
      </dgm:prSet>
      <dgm:spPr/>
    </dgm:pt>
    <dgm:pt modelId="{AA84AF0C-5AC3-4451-BBC3-D46AE603BD16}" type="pres">
      <dgm:prSet presAssocID="{70B5CBE2-43C9-4C74-A997-787654AF03DE}" presName="childText" presStyleLbl="revTx" presStyleIdx="0" presStyleCnt="3">
        <dgm:presLayoutVars>
          <dgm:bulletEnabled val="1"/>
        </dgm:presLayoutVars>
      </dgm:prSet>
      <dgm:spPr/>
    </dgm:pt>
    <dgm:pt modelId="{4903B6FD-0DE2-4B39-89EE-B106E3E9D99A}" type="pres">
      <dgm:prSet presAssocID="{C753B80D-91F5-4DDC-8B02-BE177EAC2BF5}" presName="parentText" presStyleLbl="node1" presStyleIdx="1" presStyleCnt="3">
        <dgm:presLayoutVars>
          <dgm:chMax val="0"/>
          <dgm:bulletEnabled val="1"/>
        </dgm:presLayoutVars>
      </dgm:prSet>
      <dgm:spPr/>
    </dgm:pt>
    <dgm:pt modelId="{6B0EDA0C-8519-4836-8128-0DDFB1110811}" type="pres">
      <dgm:prSet presAssocID="{C753B80D-91F5-4DDC-8B02-BE177EAC2BF5}" presName="childText" presStyleLbl="revTx" presStyleIdx="1" presStyleCnt="3">
        <dgm:presLayoutVars>
          <dgm:bulletEnabled val="1"/>
        </dgm:presLayoutVars>
      </dgm:prSet>
      <dgm:spPr/>
    </dgm:pt>
    <dgm:pt modelId="{1F6BC74E-36D3-4B35-9226-6A0DF33B8E7D}" type="pres">
      <dgm:prSet presAssocID="{508045F8-0ECB-4DB0-81B2-201B28BED51A}" presName="parentText" presStyleLbl="node1" presStyleIdx="2" presStyleCnt="3">
        <dgm:presLayoutVars>
          <dgm:chMax val="0"/>
          <dgm:bulletEnabled val="1"/>
        </dgm:presLayoutVars>
      </dgm:prSet>
      <dgm:spPr/>
    </dgm:pt>
    <dgm:pt modelId="{74022DE2-F2F9-45A0-A836-D6AB30247E9C}" type="pres">
      <dgm:prSet presAssocID="{508045F8-0ECB-4DB0-81B2-201B28BED51A}" presName="childText" presStyleLbl="revTx" presStyleIdx="2" presStyleCnt="3">
        <dgm:presLayoutVars>
          <dgm:bulletEnabled val="1"/>
        </dgm:presLayoutVars>
      </dgm:prSet>
      <dgm:spPr/>
    </dgm:pt>
  </dgm:ptLst>
  <dgm:cxnLst>
    <dgm:cxn modelId="{2D316316-8427-4E7A-8DE0-FD052D8AC347}" type="presOf" srcId="{91ADBFA0-B5E2-4178-A3B1-6CEB83C9ADCA}" destId="{74022DE2-F2F9-45A0-A836-D6AB30247E9C}" srcOrd="0" destOrd="1" presId="urn:microsoft.com/office/officeart/2005/8/layout/vList2"/>
    <dgm:cxn modelId="{78DBE621-27D9-4A90-82A2-6145896FCD4E}" srcId="{FD06D6FD-9A7E-4F48-A500-B25E36418AA7}" destId="{B6521BBD-290A-4D5D-A1D6-401564D20BE2}" srcOrd="0" destOrd="0" parTransId="{E9C83048-D420-42D8-A1FF-F24375857F13}" sibTransId="{F610BDA6-2000-48B8-94B7-C2248776A1C1}"/>
    <dgm:cxn modelId="{C648BA39-0C58-485E-94C8-3CEF9D6CF3AC}" type="presOf" srcId="{70B5CBE2-43C9-4C74-A997-787654AF03DE}" destId="{95168B9B-19B8-4E91-AB0B-6C5590632D16}" srcOrd="0" destOrd="0" presId="urn:microsoft.com/office/officeart/2005/8/layout/vList2"/>
    <dgm:cxn modelId="{54937B3B-52CF-4CFF-B0CC-DDA712EE3527}" type="presOf" srcId="{508045F8-0ECB-4DB0-81B2-201B28BED51A}" destId="{1F6BC74E-36D3-4B35-9226-6A0DF33B8E7D}" srcOrd="0" destOrd="0" presId="urn:microsoft.com/office/officeart/2005/8/layout/vList2"/>
    <dgm:cxn modelId="{A3752746-CD8B-4CA7-84EB-6FE4E9CE7554}" srcId="{70B5CBE2-43C9-4C74-A997-787654AF03DE}" destId="{644113B7-9D95-475E-88C1-5DA0C28D95C5}" srcOrd="1" destOrd="0" parTransId="{83B0BA17-A4EF-4F83-A44D-0875AF710D61}" sibTransId="{4BE39737-2DC5-42A7-8C90-890E61354DA6}"/>
    <dgm:cxn modelId="{678A2067-A5EB-4522-A16F-5E04A1003D1F}" srcId="{402209D2-32E3-46A9-BD94-3DAF0D8638F4}" destId="{508045F8-0ECB-4DB0-81B2-201B28BED51A}" srcOrd="2" destOrd="0" parTransId="{42C8FBD9-F508-4C79-9209-0C09C459B805}" sibTransId="{E3CFAE40-9B04-433E-9C6F-9472674583F2}"/>
    <dgm:cxn modelId="{48B69B4A-21D0-447D-A2EC-15DBECE0EFB2}" type="presOf" srcId="{402209D2-32E3-46A9-BD94-3DAF0D8638F4}" destId="{CAEA5510-A3DE-47E4-8751-FBEC46655A14}" srcOrd="0" destOrd="0" presId="urn:microsoft.com/office/officeart/2005/8/layout/vList2"/>
    <dgm:cxn modelId="{BD1FDF4A-7DFB-4137-9055-BBF115839A4D}" srcId="{70B5CBE2-43C9-4C74-A997-787654AF03DE}" destId="{4093ED2F-9FDA-4EDA-B5E6-FB6E6E671B11}" srcOrd="2" destOrd="0" parTransId="{1F3F3BB7-AE7D-4B3C-91B6-197CFBD8C9D3}" sibTransId="{6143EAD0-E097-4787-8174-1F7C2D5365A3}"/>
    <dgm:cxn modelId="{1DBC1C50-A70D-4372-BE24-D4C8426167C2}" srcId="{402209D2-32E3-46A9-BD94-3DAF0D8638F4}" destId="{70B5CBE2-43C9-4C74-A997-787654AF03DE}" srcOrd="0" destOrd="0" parTransId="{F601B0C2-188D-482B-AD1E-1314FBE288A1}" sibTransId="{A153BC9E-3F3E-4AA6-9C0E-92DF1B3B21DE}"/>
    <dgm:cxn modelId="{D9CCE471-C5C9-4D6D-8F4A-1303004466E8}" srcId="{508045F8-0ECB-4DB0-81B2-201B28BED51A}" destId="{91ADBFA0-B5E2-4178-A3B1-6CEB83C9ADCA}" srcOrd="1" destOrd="0" parTransId="{3DE6A299-630C-48A3-88F4-E4F63865B3ED}" sibTransId="{AB8A886A-D283-40B1-B586-3D9CA4AC2002}"/>
    <dgm:cxn modelId="{FBD88375-A7DE-4492-A06C-CCADCF5E69C0}" srcId="{70B5CBE2-43C9-4C74-A997-787654AF03DE}" destId="{FD06D6FD-9A7E-4F48-A500-B25E36418AA7}" srcOrd="3" destOrd="0" parTransId="{4D3A2A05-EFDB-44C0-ABEB-4FA5AE7F96F3}" sibTransId="{3F5A5237-63DE-4D23-B5E0-A069313778A7}"/>
    <dgm:cxn modelId="{E77CB67C-8A73-417E-9218-7B9AC8B7411B}" type="presOf" srcId="{FD06D6FD-9A7E-4F48-A500-B25E36418AA7}" destId="{AA84AF0C-5AC3-4451-BBC3-D46AE603BD16}" srcOrd="0" destOrd="3" presId="urn:microsoft.com/office/officeart/2005/8/layout/vList2"/>
    <dgm:cxn modelId="{51502C80-FED2-479F-9CBE-14AF49CF31C5}" type="presOf" srcId="{88A0EFDF-A834-4BBA-AB5D-48A6255975B3}" destId="{AA84AF0C-5AC3-4451-BBC3-D46AE603BD16}" srcOrd="0" destOrd="0" presId="urn:microsoft.com/office/officeart/2005/8/layout/vList2"/>
    <dgm:cxn modelId="{7B380487-B911-4CFB-92E5-C17D3E3377AE}" type="presOf" srcId="{B6521BBD-290A-4D5D-A1D6-401564D20BE2}" destId="{AA84AF0C-5AC3-4451-BBC3-D46AE603BD16}" srcOrd="0" destOrd="4" presId="urn:microsoft.com/office/officeart/2005/8/layout/vList2"/>
    <dgm:cxn modelId="{5B44B789-3235-4DBF-9A0B-BC7B640A403D}" type="presOf" srcId="{AB0DE2F1-91F1-4608-81F4-1619E52E2DF0}" destId="{AA84AF0C-5AC3-4451-BBC3-D46AE603BD16}" srcOrd="0" destOrd="5" presId="urn:microsoft.com/office/officeart/2005/8/layout/vList2"/>
    <dgm:cxn modelId="{7785AC9A-C3FA-40A4-91FA-A82B47FA3921}" type="presOf" srcId="{644113B7-9D95-475E-88C1-5DA0C28D95C5}" destId="{AA84AF0C-5AC3-4451-BBC3-D46AE603BD16}" srcOrd="0" destOrd="1" presId="urn:microsoft.com/office/officeart/2005/8/layout/vList2"/>
    <dgm:cxn modelId="{5DFBFE9D-51E3-4EA5-90DB-AD7D671189CF}" srcId="{508045F8-0ECB-4DB0-81B2-201B28BED51A}" destId="{0D60BFB3-3565-4087-8633-EC58F9F3F932}" srcOrd="0" destOrd="0" parTransId="{3DCBB721-7057-4B83-8520-C1ED86FF43CE}" sibTransId="{9803E2B0-C193-4230-A781-3DB92E7EEA58}"/>
    <dgm:cxn modelId="{5AB09BBE-92AB-4139-AE3D-88139D10B78C}" srcId="{C753B80D-91F5-4DDC-8B02-BE177EAC2BF5}" destId="{EF470105-847D-4DB1-8DCF-17696834219C}" srcOrd="0" destOrd="0" parTransId="{4E7F9E25-5AED-47FF-BFBA-6B195306FAAE}" sibTransId="{9D857E77-F64E-4729-8BEF-82DE472415D9}"/>
    <dgm:cxn modelId="{CF9D8AD0-693E-4D02-9B6D-6E59A47E9503}" srcId="{70B5CBE2-43C9-4C74-A997-787654AF03DE}" destId="{88A0EFDF-A834-4BBA-AB5D-48A6255975B3}" srcOrd="0" destOrd="0" parTransId="{1924E025-B879-4740-BF1E-910E7EA49748}" sibTransId="{46F24A14-1AC5-4F13-ADA1-C63E81D30C77}"/>
    <dgm:cxn modelId="{A0DE22D1-E3F9-400E-9942-94F4712DD3CC}" srcId="{FD06D6FD-9A7E-4F48-A500-B25E36418AA7}" destId="{AB0DE2F1-91F1-4608-81F4-1619E52E2DF0}" srcOrd="1" destOrd="0" parTransId="{96D8036C-871A-415A-8DB0-B27F4305E78F}" sibTransId="{3323305B-1C3F-4866-98AB-F04838CCD9DC}"/>
    <dgm:cxn modelId="{AA94FDDF-4BA0-40C5-8AE9-3F0F103C133C}" type="presOf" srcId="{C753B80D-91F5-4DDC-8B02-BE177EAC2BF5}" destId="{4903B6FD-0DE2-4B39-89EE-B106E3E9D99A}" srcOrd="0" destOrd="0" presId="urn:microsoft.com/office/officeart/2005/8/layout/vList2"/>
    <dgm:cxn modelId="{ADF97EEA-3B5F-4F25-8795-8925BB94AACA}" type="presOf" srcId="{0D60BFB3-3565-4087-8633-EC58F9F3F932}" destId="{74022DE2-F2F9-45A0-A836-D6AB30247E9C}" srcOrd="0" destOrd="0" presId="urn:microsoft.com/office/officeart/2005/8/layout/vList2"/>
    <dgm:cxn modelId="{D92B6FEF-ECB5-499E-819D-45A64BC43602}" type="presOf" srcId="{4093ED2F-9FDA-4EDA-B5E6-FB6E6E671B11}" destId="{AA84AF0C-5AC3-4451-BBC3-D46AE603BD16}" srcOrd="0" destOrd="2" presId="urn:microsoft.com/office/officeart/2005/8/layout/vList2"/>
    <dgm:cxn modelId="{AAD41BFD-0C96-4CCB-AC57-DF924DF12F69}" type="presOf" srcId="{EF470105-847D-4DB1-8DCF-17696834219C}" destId="{6B0EDA0C-8519-4836-8128-0DDFB1110811}" srcOrd="0" destOrd="0" presId="urn:microsoft.com/office/officeart/2005/8/layout/vList2"/>
    <dgm:cxn modelId="{15A0EDFD-F683-4008-AC39-8B237DA2D544}" srcId="{402209D2-32E3-46A9-BD94-3DAF0D8638F4}" destId="{C753B80D-91F5-4DDC-8B02-BE177EAC2BF5}" srcOrd="1" destOrd="0" parTransId="{F38CBD84-168A-4225-8CF7-ADFA8864AD18}" sibTransId="{0D7FCC08-EC0F-4E5C-B25C-F37E784985D0}"/>
    <dgm:cxn modelId="{64B36FE6-3A1E-4712-BE45-012B7B2006F0}" type="presParOf" srcId="{CAEA5510-A3DE-47E4-8751-FBEC46655A14}" destId="{95168B9B-19B8-4E91-AB0B-6C5590632D16}" srcOrd="0" destOrd="0" presId="urn:microsoft.com/office/officeart/2005/8/layout/vList2"/>
    <dgm:cxn modelId="{3BE8D01F-F9D9-4A1B-8C56-8A0477B1433E}" type="presParOf" srcId="{CAEA5510-A3DE-47E4-8751-FBEC46655A14}" destId="{AA84AF0C-5AC3-4451-BBC3-D46AE603BD16}" srcOrd="1" destOrd="0" presId="urn:microsoft.com/office/officeart/2005/8/layout/vList2"/>
    <dgm:cxn modelId="{26F7D4AF-4F11-4765-82AA-073434C2F5D2}" type="presParOf" srcId="{CAEA5510-A3DE-47E4-8751-FBEC46655A14}" destId="{4903B6FD-0DE2-4B39-89EE-B106E3E9D99A}" srcOrd="2" destOrd="0" presId="urn:microsoft.com/office/officeart/2005/8/layout/vList2"/>
    <dgm:cxn modelId="{14EBB90D-516D-422E-BB4F-E4B9F57DCD2E}" type="presParOf" srcId="{CAEA5510-A3DE-47E4-8751-FBEC46655A14}" destId="{6B0EDA0C-8519-4836-8128-0DDFB1110811}" srcOrd="3" destOrd="0" presId="urn:microsoft.com/office/officeart/2005/8/layout/vList2"/>
    <dgm:cxn modelId="{A398CC74-5CD3-4C1D-BB2F-923F0D10938E}" type="presParOf" srcId="{CAEA5510-A3DE-47E4-8751-FBEC46655A14}" destId="{1F6BC74E-36D3-4B35-9226-6A0DF33B8E7D}" srcOrd="4" destOrd="0" presId="urn:microsoft.com/office/officeart/2005/8/layout/vList2"/>
    <dgm:cxn modelId="{60C6B182-157A-4110-A759-18BD26C504B6}" type="presParOf" srcId="{CAEA5510-A3DE-47E4-8751-FBEC46655A14}" destId="{74022DE2-F2F9-45A0-A836-D6AB30247E9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AE1306-9EFB-41F2-BDF2-EE0E92371F2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E85B08A-43D4-458C-8992-974EAEB010DD}">
      <dgm:prSet/>
      <dgm:spPr/>
      <dgm:t>
        <a:bodyPr/>
        <a:lstStyle/>
        <a:p>
          <a:r>
            <a:rPr lang="en-US"/>
            <a:t>Take a moment to review the Netflix and Betabrand Experience Reports</a:t>
          </a:r>
        </a:p>
      </dgm:t>
    </dgm:pt>
    <dgm:pt modelId="{E334F4F2-4036-48C0-AA15-82854227247A}" type="parTrans" cxnId="{436BD5A8-0497-4F7C-9A53-ED8B87F2FE02}">
      <dgm:prSet/>
      <dgm:spPr/>
      <dgm:t>
        <a:bodyPr/>
        <a:lstStyle/>
        <a:p>
          <a:endParaRPr lang="en-US"/>
        </a:p>
      </dgm:t>
    </dgm:pt>
    <dgm:pt modelId="{2ACEABCE-2A10-461F-8B3E-18F78FD3A13D}" type="sibTrans" cxnId="{436BD5A8-0497-4F7C-9A53-ED8B87F2FE02}">
      <dgm:prSet/>
      <dgm:spPr/>
      <dgm:t>
        <a:bodyPr/>
        <a:lstStyle/>
        <a:p>
          <a:endParaRPr lang="en-US"/>
        </a:p>
      </dgm:t>
    </dgm:pt>
    <dgm:pt modelId="{08A53F48-6F27-450D-B01C-1071A95644A2}">
      <dgm:prSet/>
      <dgm:spPr/>
      <dgm:t>
        <a:bodyPr/>
        <a:lstStyle/>
        <a:p>
          <a:r>
            <a:rPr lang="en-US"/>
            <a:t>What do these experiences illustrate?</a:t>
          </a:r>
        </a:p>
      </dgm:t>
    </dgm:pt>
    <dgm:pt modelId="{8D1B50E2-FF59-4357-BCB5-045E28A420DE}" type="parTrans" cxnId="{E993DF67-A933-4C42-8902-F1A844E58595}">
      <dgm:prSet/>
      <dgm:spPr/>
      <dgm:t>
        <a:bodyPr/>
        <a:lstStyle/>
        <a:p>
          <a:endParaRPr lang="en-US"/>
        </a:p>
      </dgm:t>
    </dgm:pt>
    <dgm:pt modelId="{D4E4FCD7-57CA-4EFF-9EA2-F2755D940727}" type="sibTrans" cxnId="{E993DF67-A933-4C42-8902-F1A844E58595}">
      <dgm:prSet/>
      <dgm:spPr/>
      <dgm:t>
        <a:bodyPr/>
        <a:lstStyle/>
        <a:p>
          <a:endParaRPr lang="en-US"/>
        </a:p>
      </dgm:t>
    </dgm:pt>
    <dgm:pt modelId="{52B5F8AA-7355-4816-841A-9ACF3C705FF7}" type="pres">
      <dgm:prSet presAssocID="{20AE1306-9EFB-41F2-BDF2-EE0E92371F21}" presName="linear" presStyleCnt="0">
        <dgm:presLayoutVars>
          <dgm:animLvl val="lvl"/>
          <dgm:resizeHandles val="exact"/>
        </dgm:presLayoutVars>
      </dgm:prSet>
      <dgm:spPr/>
    </dgm:pt>
    <dgm:pt modelId="{7ECDA478-193A-4B1D-BD75-5066E7821140}" type="pres">
      <dgm:prSet presAssocID="{DE85B08A-43D4-458C-8992-974EAEB010DD}" presName="parentText" presStyleLbl="node1" presStyleIdx="0" presStyleCnt="2">
        <dgm:presLayoutVars>
          <dgm:chMax val="0"/>
          <dgm:bulletEnabled val="1"/>
        </dgm:presLayoutVars>
      </dgm:prSet>
      <dgm:spPr/>
    </dgm:pt>
    <dgm:pt modelId="{82DBD087-C57F-4B8C-B963-4D2BC53570B8}" type="pres">
      <dgm:prSet presAssocID="{2ACEABCE-2A10-461F-8B3E-18F78FD3A13D}" presName="spacer" presStyleCnt="0"/>
      <dgm:spPr/>
    </dgm:pt>
    <dgm:pt modelId="{CC68253B-CA66-4F25-B936-7CD17160C5F1}" type="pres">
      <dgm:prSet presAssocID="{08A53F48-6F27-450D-B01C-1071A95644A2}" presName="parentText" presStyleLbl="node1" presStyleIdx="1" presStyleCnt="2">
        <dgm:presLayoutVars>
          <dgm:chMax val="0"/>
          <dgm:bulletEnabled val="1"/>
        </dgm:presLayoutVars>
      </dgm:prSet>
      <dgm:spPr/>
    </dgm:pt>
  </dgm:ptLst>
  <dgm:cxnLst>
    <dgm:cxn modelId="{E993DF67-A933-4C42-8902-F1A844E58595}" srcId="{20AE1306-9EFB-41F2-BDF2-EE0E92371F21}" destId="{08A53F48-6F27-450D-B01C-1071A95644A2}" srcOrd="1" destOrd="0" parTransId="{8D1B50E2-FF59-4357-BCB5-045E28A420DE}" sibTransId="{D4E4FCD7-57CA-4EFF-9EA2-F2755D940727}"/>
    <dgm:cxn modelId="{0DA43278-5484-4899-8976-F0E36669FC9F}" type="presOf" srcId="{DE85B08A-43D4-458C-8992-974EAEB010DD}" destId="{7ECDA478-193A-4B1D-BD75-5066E7821140}" srcOrd="0" destOrd="0" presId="urn:microsoft.com/office/officeart/2005/8/layout/vList2"/>
    <dgm:cxn modelId="{436BD5A8-0497-4F7C-9A53-ED8B87F2FE02}" srcId="{20AE1306-9EFB-41F2-BDF2-EE0E92371F21}" destId="{DE85B08A-43D4-458C-8992-974EAEB010DD}" srcOrd="0" destOrd="0" parTransId="{E334F4F2-4036-48C0-AA15-82854227247A}" sibTransId="{2ACEABCE-2A10-461F-8B3E-18F78FD3A13D}"/>
    <dgm:cxn modelId="{D4D108D5-5281-4FCF-9248-BDA2852B0D29}" type="presOf" srcId="{20AE1306-9EFB-41F2-BDF2-EE0E92371F21}" destId="{52B5F8AA-7355-4816-841A-9ACF3C705FF7}" srcOrd="0" destOrd="0" presId="urn:microsoft.com/office/officeart/2005/8/layout/vList2"/>
    <dgm:cxn modelId="{B3685DD6-53A1-4F8E-981D-C25D31751B93}" type="presOf" srcId="{08A53F48-6F27-450D-B01C-1071A95644A2}" destId="{CC68253B-CA66-4F25-B936-7CD17160C5F1}" srcOrd="0" destOrd="0" presId="urn:microsoft.com/office/officeart/2005/8/layout/vList2"/>
    <dgm:cxn modelId="{8B4A708B-0692-4A94-A341-71240D2E5778}" type="presParOf" srcId="{52B5F8AA-7355-4816-841A-9ACF3C705FF7}" destId="{7ECDA478-193A-4B1D-BD75-5066E7821140}" srcOrd="0" destOrd="0" presId="urn:microsoft.com/office/officeart/2005/8/layout/vList2"/>
    <dgm:cxn modelId="{3F7BC1F0-B491-451E-8989-FBEEE769941B}" type="presParOf" srcId="{52B5F8AA-7355-4816-841A-9ACF3C705FF7}" destId="{82DBD087-C57F-4B8C-B963-4D2BC53570B8}" srcOrd="1" destOrd="0" presId="urn:microsoft.com/office/officeart/2005/8/layout/vList2"/>
    <dgm:cxn modelId="{F73AE495-7B0B-48F4-8685-15297CEEA949}" type="presParOf" srcId="{52B5F8AA-7355-4816-841A-9ACF3C705FF7}" destId="{CC68253B-CA66-4F25-B936-7CD17160C5F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6F68C0-432C-4697-AFF0-1AF52C53AB04}"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329B9AFF-5844-41D1-AB8D-B92BB17C7ADC}">
      <dgm:prSet/>
      <dgm:spPr>
        <a:solidFill>
          <a:schemeClr val="accent5">
            <a:lumMod val="50000"/>
          </a:schemeClr>
        </a:solidFill>
      </dgm:spPr>
      <dgm:t>
        <a:bodyPr/>
        <a:lstStyle/>
        <a:p>
          <a:r>
            <a:rPr lang="en-US" dirty="0"/>
            <a:t>Reading Assignment on Canvas</a:t>
          </a:r>
        </a:p>
      </dgm:t>
    </dgm:pt>
    <dgm:pt modelId="{915D671B-2C59-4B80-838D-6F0071F342EE}" type="parTrans" cxnId="{E2E45072-5937-48C0-B14F-7CEE7CE9362C}">
      <dgm:prSet/>
      <dgm:spPr/>
      <dgm:t>
        <a:bodyPr/>
        <a:lstStyle/>
        <a:p>
          <a:endParaRPr lang="en-US"/>
        </a:p>
      </dgm:t>
    </dgm:pt>
    <dgm:pt modelId="{6829C675-C89B-41B5-A12E-42A7E65BA3D4}" type="sibTrans" cxnId="{E2E45072-5937-48C0-B14F-7CEE7CE9362C}">
      <dgm:prSet phldrT="01" phldr="0"/>
      <dgm:spPr/>
      <dgm:t>
        <a:bodyPr/>
        <a:lstStyle/>
        <a:p>
          <a:r>
            <a:rPr lang="en-US"/>
            <a:t>01</a:t>
          </a:r>
        </a:p>
      </dgm:t>
    </dgm:pt>
    <dgm:pt modelId="{FB813D6F-4904-4116-89B3-80B1E625A532}">
      <dgm:prSet/>
      <dgm:spPr>
        <a:solidFill>
          <a:schemeClr val="accent3">
            <a:lumMod val="50000"/>
          </a:schemeClr>
        </a:solidFill>
      </dgm:spPr>
      <dgm:t>
        <a:bodyPr/>
        <a:lstStyle/>
        <a:p>
          <a:r>
            <a:rPr lang="en-US" dirty="0"/>
            <a:t>AWS Cloud Foundations Modules 5-6 including two labs</a:t>
          </a:r>
        </a:p>
      </dgm:t>
    </dgm:pt>
    <dgm:pt modelId="{4897A6ED-BCD4-4A39-8158-E8118188675B}" type="parTrans" cxnId="{3A3E690C-F0E2-4512-896F-BE7462246BBE}">
      <dgm:prSet/>
      <dgm:spPr/>
      <dgm:t>
        <a:bodyPr/>
        <a:lstStyle/>
        <a:p>
          <a:endParaRPr lang="en-US"/>
        </a:p>
      </dgm:t>
    </dgm:pt>
    <dgm:pt modelId="{87E66DE2-1CC6-4C88-AD73-15B68E58BA01}" type="sibTrans" cxnId="{3A3E690C-F0E2-4512-896F-BE7462246BBE}">
      <dgm:prSet phldrT="02" phldr="0"/>
      <dgm:spPr/>
      <dgm:t>
        <a:bodyPr/>
        <a:lstStyle/>
        <a:p>
          <a:r>
            <a:rPr lang="en-US"/>
            <a:t>02</a:t>
          </a:r>
        </a:p>
      </dgm:t>
    </dgm:pt>
    <dgm:pt modelId="{EF810ACB-0084-4355-AF1C-77F88C57C289}">
      <dgm:prSet/>
      <dgm:spPr>
        <a:solidFill>
          <a:schemeClr val="accent5">
            <a:lumMod val="75000"/>
          </a:schemeClr>
        </a:solidFill>
      </dgm:spPr>
      <dgm:t>
        <a:bodyPr/>
        <a:lstStyle/>
        <a:p>
          <a:r>
            <a:rPr lang="en-US" dirty="0"/>
            <a:t>Learn/review bash</a:t>
          </a:r>
        </a:p>
      </dgm:t>
    </dgm:pt>
    <dgm:pt modelId="{09DE1267-EB2A-4F7D-A683-BCD95D621900}" type="parTrans" cxnId="{38FF7AEA-EBAE-4419-B70A-7533F507D35E}">
      <dgm:prSet/>
      <dgm:spPr/>
      <dgm:t>
        <a:bodyPr/>
        <a:lstStyle/>
        <a:p>
          <a:endParaRPr lang="en-US"/>
        </a:p>
      </dgm:t>
    </dgm:pt>
    <dgm:pt modelId="{C65142C4-84E8-4930-B668-6FF6AC218D8A}" type="sibTrans" cxnId="{38FF7AEA-EBAE-4419-B70A-7533F507D35E}">
      <dgm:prSet phldrT="03" phldr="0"/>
      <dgm:spPr/>
      <dgm:t>
        <a:bodyPr/>
        <a:lstStyle/>
        <a:p>
          <a:r>
            <a:rPr lang="en-US"/>
            <a:t>03</a:t>
          </a:r>
        </a:p>
      </dgm:t>
    </dgm:pt>
    <dgm:pt modelId="{C3A01299-43BD-4F1B-9232-9447F5531B94}" type="pres">
      <dgm:prSet presAssocID="{B76F68C0-432C-4697-AFF0-1AF52C53AB04}" presName="Name0" presStyleCnt="0">
        <dgm:presLayoutVars>
          <dgm:animLvl val="lvl"/>
          <dgm:resizeHandles val="exact"/>
        </dgm:presLayoutVars>
      </dgm:prSet>
      <dgm:spPr/>
    </dgm:pt>
    <dgm:pt modelId="{6E3AE4B3-A4CE-472A-9F69-E4321D86114F}" type="pres">
      <dgm:prSet presAssocID="{329B9AFF-5844-41D1-AB8D-B92BB17C7ADC}" presName="compositeNode" presStyleCnt="0">
        <dgm:presLayoutVars>
          <dgm:bulletEnabled val="1"/>
        </dgm:presLayoutVars>
      </dgm:prSet>
      <dgm:spPr/>
    </dgm:pt>
    <dgm:pt modelId="{C48432DA-7B3E-463D-A9BD-6F441258E533}" type="pres">
      <dgm:prSet presAssocID="{329B9AFF-5844-41D1-AB8D-B92BB17C7ADC}" presName="bgRect" presStyleLbl="alignNode1" presStyleIdx="0" presStyleCnt="3"/>
      <dgm:spPr/>
    </dgm:pt>
    <dgm:pt modelId="{330778EC-B438-4A52-8D59-7E5E5C26C2E3}" type="pres">
      <dgm:prSet presAssocID="{6829C675-C89B-41B5-A12E-42A7E65BA3D4}" presName="sibTransNodeRect" presStyleLbl="alignNode1" presStyleIdx="0" presStyleCnt="3">
        <dgm:presLayoutVars>
          <dgm:chMax val="0"/>
          <dgm:bulletEnabled val="1"/>
        </dgm:presLayoutVars>
      </dgm:prSet>
      <dgm:spPr/>
    </dgm:pt>
    <dgm:pt modelId="{2E0484D9-3851-4115-BA7B-14BDEFA3E762}" type="pres">
      <dgm:prSet presAssocID="{329B9AFF-5844-41D1-AB8D-B92BB17C7ADC}" presName="nodeRect" presStyleLbl="alignNode1" presStyleIdx="0" presStyleCnt="3">
        <dgm:presLayoutVars>
          <dgm:bulletEnabled val="1"/>
        </dgm:presLayoutVars>
      </dgm:prSet>
      <dgm:spPr/>
    </dgm:pt>
    <dgm:pt modelId="{5BDB74D4-0B7E-4DBE-8CE2-26FF6B2F1273}" type="pres">
      <dgm:prSet presAssocID="{6829C675-C89B-41B5-A12E-42A7E65BA3D4}" presName="sibTrans" presStyleCnt="0"/>
      <dgm:spPr/>
    </dgm:pt>
    <dgm:pt modelId="{3233E60E-556C-4914-8EDF-398F6605B4A4}" type="pres">
      <dgm:prSet presAssocID="{FB813D6F-4904-4116-89B3-80B1E625A532}" presName="compositeNode" presStyleCnt="0">
        <dgm:presLayoutVars>
          <dgm:bulletEnabled val="1"/>
        </dgm:presLayoutVars>
      </dgm:prSet>
      <dgm:spPr/>
    </dgm:pt>
    <dgm:pt modelId="{4A847389-54F3-4D8E-9873-405D0E358B9A}" type="pres">
      <dgm:prSet presAssocID="{FB813D6F-4904-4116-89B3-80B1E625A532}" presName="bgRect" presStyleLbl="alignNode1" presStyleIdx="1" presStyleCnt="3"/>
      <dgm:spPr/>
    </dgm:pt>
    <dgm:pt modelId="{439BD481-704B-4B5C-BAF7-A470B63FB08F}" type="pres">
      <dgm:prSet presAssocID="{87E66DE2-1CC6-4C88-AD73-15B68E58BA01}" presName="sibTransNodeRect" presStyleLbl="alignNode1" presStyleIdx="1" presStyleCnt="3">
        <dgm:presLayoutVars>
          <dgm:chMax val="0"/>
          <dgm:bulletEnabled val="1"/>
        </dgm:presLayoutVars>
      </dgm:prSet>
      <dgm:spPr/>
    </dgm:pt>
    <dgm:pt modelId="{C6299D13-33AE-48D4-A6F9-A511C264D072}" type="pres">
      <dgm:prSet presAssocID="{FB813D6F-4904-4116-89B3-80B1E625A532}" presName="nodeRect" presStyleLbl="alignNode1" presStyleIdx="1" presStyleCnt="3">
        <dgm:presLayoutVars>
          <dgm:bulletEnabled val="1"/>
        </dgm:presLayoutVars>
      </dgm:prSet>
      <dgm:spPr/>
    </dgm:pt>
    <dgm:pt modelId="{FBCB63D6-80B5-4890-9600-F3317481C78D}" type="pres">
      <dgm:prSet presAssocID="{87E66DE2-1CC6-4C88-AD73-15B68E58BA01}" presName="sibTrans" presStyleCnt="0"/>
      <dgm:spPr/>
    </dgm:pt>
    <dgm:pt modelId="{6F34700F-4AA7-4576-BF19-D1CB49D52402}" type="pres">
      <dgm:prSet presAssocID="{EF810ACB-0084-4355-AF1C-77F88C57C289}" presName="compositeNode" presStyleCnt="0">
        <dgm:presLayoutVars>
          <dgm:bulletEnabled val="1"/>
        </dgm:presLayoutVars>
      </dgm:prSet>
      <dgm:spPr/>
    </dgm:pt>
    <dgm:pt modelId="{74F278A3-4CBA-4347-B36C-95B98987F140}" type="pres">
      <dgm:prSet presAssocID="{EF810ACB-0084-4355-AF1C-77F88C57C289}" presName="bgRect" presStyleLbl="alignNode1" presStyleIdx="2" presStyleCnt="3"/>
      <dgm:spPr/>
    </dgm:pt>
    <dgm:pt modelId="{E7E6D176-BB44-4F9B-9AA1-7DB59D16BBCA}" type="pres">
      <dgm:prSet presAssocID="{C65142C4-84E8-4930-B668-6FF6AC218D8A}" presName="sibTransNodeRect" presStyleLbl="alignNode1" presStyleIdx="2" presStyleCnt="3">
        <dgm:presLayoutVars>
          <dgm:chMax val="0"/>
          <dgm:bulletEnabled val="1"/>
        </dgm:presLayoutVars>
      </dgm:prSet>
      <dgm:spPr/>
    </dgm:pt>
    <dgm:pt modelId="{76AA652F-394A-4321-B32A-7821B66757ED}" type="pres">
      <dgm:prSet presAssocID="{EF810ACB-0084-4355-AF1C-77F88C57C289}" presName="nodeRect" presStyleLbl="alignNode1" presStyleIdx="2" presStyleCnt="3">
        <dgm:presLayoutVars>
          <dgm:bulletEnabled val="1"/>
        </dgm:presLayoutVars>
      </dgm:prSet>
      <dgm:spPr/>
    </dgm:pt>
  </dgm:ptLst>
  <dgm:cxnLst>
    <dgm:cxn modelId="{3A3E690C-F0E2-4512-896F-BE7462246BBE}" srcId="{B76F68C0-432C-4697-AFF0-1AF52C53AB04}" destId="{FB813D6F-4904-4116-89B3-80B1E625A532}" srcOrd="1" destOrd="0" parTransId="{4897A6ED-BCD4-4A39-8158-E8118188675B}" sibTransId="{87E66DE2-1CC6-4C88-AD73-15B68E58BA01}"/>
    <dgm:cxn modelId="{D6B7841A-36ED-4DCF-8666-692CF00F3957}" type="presOf" srcId="{329B9AFF-5844-41D1-AB8D-B92BB17C7ADC}" destId="{2E0484D9-3851-4115-BA7B-14BDEFA3E762}" srcOrd="1" destOrd="0" presId="urn:microsoft.com/office/officeart/2016/7/layout/LinearBlockProcessNumbered"/>
    <dgm:cxn modelId="{9C534A22-2ED7-4A9E-A784-E9747C37D09F}" type="presOf" srcId="{329B9AFF-5844-41D1-AB8D-B92BB17C7ADC}" destId="{C48432DA-7B3E-463D-A9BD-6F441258E533}" srcOrd="0" destOrd="0" presId="urn:microsoft.com/office/officeart/2016/7/layout/LinearBlockProcessNumbered"/>
    <dgm:cxn modelId="{5525F122-DF09-4224-9A0A-B40631DDAEF9}" type="presOf" srcId="{B76F68C0-432C-4697-AFF0-1AF52C53AB04}" destId="{C3A01299-43BD-4F1B-9232-9447F5531B94}" srcOrd="0" destOrd="0" presId="urn:microsoft.com/office/officeart/2016/7/layout/LinearBlockProcessNumbered"/>
    <dgm:cxn modelId="{7CBF1069-0ECA-493E-9FC5-BC8F0462FA21}" type="presOf" srcId="{EF810ACB-0084-4355-AF1C-77F88C57C289}" destId="{76AA652F-394A-4321-B32A-7821B66757ED}" srcOrd="1" destOrd="0" presId="urn:microsoft.com/office/officeart/2016/7/layout/LinearBlockProcessNumbered"/>
    <dgm:cxn modelId="{91739B6E-B90D-488B-A584-34BA690AF79F}" type="presOf" srcId="{EF810ACB-0084-4355-AF1C-77F88C57C289}" destId="{74F278A3-4CBA-4347-B36C-95B98987F140}" srcOrd="0" destOrd="0" presId="urn:microsoft.com/office/officeart/2016/7/layout/LinearBlockProcessNumbered"/>
    <dgm:cxn modelId="{E2E45072-5937-48C0-B14F-7CEE7CE9362C}" srcId="{B76F68C0-432C-4697-AFF0-1AF52C53AB04}" destId="{329B9AFF-5844-41D1-AB8D-B92BB17C7ADC}" srcOrd="0" destOrd="0" parTransId="{915D671B-2C59-4B80-838D-6F0071F342EE}" sibTransId="{6829C675-C89B-41B5-A12E-42A7E65BA3D4}"/>
    <dgm:cxn modelId="{4AE29391-D300-4E4E-B0C9-B2B730A3DF2B}" type="presOf" srcId="{FB813D6F-4904-4116-89B3-80B1E625A532}" destId="{4A847389-54F3-4D8E-9873-405D0E358B9A}" srcOrd="0" destOrd="0" presId="urn:microsoft.com/office/officeart/2016/7/layout/LinearBlockProcessNumbered"/>
    <dgm:cxn modelId="{07F8269F-2B05-4A89-884B-CC0027F0C3A9}" type="presOf" srcId="{87E66DE2-1CC6-4C88-AD73-15B68E58BA01}" destId="{439BD481-704B-4B5C-BAF7-A470B63FB08F}" srcOrd="0" destOrd="0" presId="urn:microsoft.com/office/officeart/2016/7/layout/LinearBlockProcessNumbered"/>
    <dgm:cxn modelId="{4888DCB6-2497-44B8-B00E-A5AA92BBFB82}" type="presOf" srcId="{6829C675-C89B-41B5-A12E-42A7E65BA3D4}" destId="{330778EC-B438-4A52-8D59-7E5E5C26C2E3}" srcOrd="0" destOrd="0" presId="urn:microsoft.com/office/officeart/2016/7/layout/LinearBlockProcessNumbered"/>
    <dgm:cxn modelId="{0EF484D7-5FD9-456A-8650-C9CFD8ADB026}" type="presOf" srcId="{FB813D6F-4904-4116-89B3-80B1E625A532}" destId="{C6299D13-33AE-48D4-A6F9-A511C264D072}" srcOrd="1" destOrd="0" presId="urn:microsoft.com/office/officeart/2016/7/layout/LinearBlockProcessNumbered"/>
    <dgm:cxn modelId="{7E3538DD-6B14-4A2F-9CCC-0AA3703EBEBB}" type="presOf" srcId="{C65142C4-84E8-4930-B668-6FF6AC218D8A}" destId="{E7E6D176-BB44-4F9B-9AA1-7DB59D16BBCA}" srcOrd="0" destOrd="0" presId="urn:microsoft.com/office/officeart/2016/7/layout/LinearBlockProcessNumbered"/>
    <dgm:cxn modelId="{38FF7AEA-EBAE-4419-B70A-7533F507D35E}" srcId="{B76F68C0-432C-4697-AFF0-1AF52C53AB04}" destId="{EF810ACB-0084-4355-AF1C-77F88C57C289}" srcOrd="2" destOrd="0" parTransId="{09DE1267-EB2A-4F7D-A683-BCD95D621900}" sibTransId="{C65142C4-84E8-4930-B668-6FF6AC218D8A}"/>
    <dgm:cxn modelId="{0E47B056-CE16-47A3-8810-48C163DE9C0C}" type="presParOf" srcId="{C3A01299-43BD-4F1B-9232-9447F5531B94}" destId="{6E3AE4B3-A4CE-472A-9F69-E4321D86114F}" srcOrd="0" destOrd="0" presId="urn:microsoft.com/office/officeart/2016/7/layout/LinearBlockProcessNumbered"/>
    <dgm:cxn modelId="{B74C25D7-82C9-42F1-8AEC-A53030C20690}" type="presParOf" srcId="{6E3AE4B3-A4CE-472A-9F69-E4321D86114F}" destId="{C48432DA-7B3E-463D-A9BD-6F441258E533}" srcOrd="0" destOrd="0" presId="urn:microsoft.com/office/officeart/2016/7/layout/LinearBlockProcessNumbered"/>
    <dgm:cxn modelId="{804AABD2-2A35-42BA-9B73-9772F6E28971}" type="presParOf" srcId="{6E3AE4B3-A4CE-472A-9F69-E4321D86114F}" destId="{330778EC-B438-4A52-8D59-7E5E5C26C2E3}" srcOrd="1" destOrd="0" presId="urn:microsoft.com/office/officeart/2016/7/layout/LinearBlockProcessNumbered"/>
    <dgm:cxn modelId="{300A6589-6F05-46BD-AD98-319C536E9D8A}" type="presParOf" srcId="{6E3AE4B3-A4CE-472A-9F69-E4321D86114F}" destId="{2E0484D9-3851-4115-BA7B-14BDEFA3E762}" srcOrd="2" destOrd="0" presId="urn:microsoft.com/office/officeart/2016/7/layout/LinearBlockProcessNumbered"/>
    <dgm:cxn modelId="{CE426C31-2AAC-4CB2-A4BB-BB62AB40C968}" type="presParOf" srcId="{C3A01299-43BD-4F1B-9232-9447F5531B94}" destId="{5BDB74D4-0B7E-4DBE-8CE2-26FF6B2F1273}" srcOrd="1" destOrd="0" presId="urn:microsoft.com/office/officeart/2016/7/layout/LinearBlockProcessNumbered"/>
    <dgm:cxn modelId="{DB4EA9CB-4DB1-4E3A-ABA1-35B87B98309A}" type="presParOf" srcId="{C3A01299-43BD-4F1B-9232-9447F5531B94}" destId="{3233E60E-556C-4914-8EDF-398F6605B4A4}" srcOrd="2" destOrd="0" presId="urn:microsoft.com/office/officeart/2016/7/layout/LinearBlockProcessNumbered"/>
    <dgm:cxn modelId="{8A1E6DB3-2AE0-4D69-847A-19F7894298B2}" type="presParOf" srcId="{3233E60E-556C-4914-8EDF-398F6605B4A4}" destId="{4A847389-54F3-4D8E-9873-405D0E358B9A}" srcOrd="0" destOrd="0" presId="urn:microsoft.com/office/officeart/2016/7/layout/LinearBlockProcessNumbered"/>
    <dgm:cxn modelId="{BA961B58-854F-4D74-838B-FB615463276D}" type="presParOf" srcId="{3233E60E-556C-4914-8EDF-398F6605B4A4}" destId="{439BD481-704B-4B5C-BAF7-A470B63FB08F}" srcOrd="1" destOrd="0" presId="urn:microsoft.com/office/officeart/2016/7/layout/LinearBlockProcessNumbered"/>
    <dgm:cxn modelId="{A7B13E44-D3BD-4AC4-A1D0-132BC910CE87}" type="presParOf" srcId="{3233E60E-556C-4914-8EDF-398F6605B4A4}" destId="{C6299D13-33AE-48D4-A6F9-A511C264D072}" srcOrd="2" destOrd="0" presId="urn:microsoft.com/office/officeart/2016/7/layout/LinearBlockProcessNumbered"/>
    <dgm:cxn modelId="{33ED8586-E459-47F8-A92F-45A4587B79F0}" type="presParOf" srcId="{C3A01299-43BD-4F1B-9232-9447F5531B94}" destId="{FBCB63D6-80B5-4890-9600-F3317481C78D}" srcOrd="3" destOrd="0" presId="urn:microsoft.com/office/officeart/2016/7/layout/LinearBlockProcessNumbered"/>
    <dgm:cxn modelId="{95E18ABC-55F4-462C-BC38-1DC1D9B57ABD}" type="presParOf" srcId="{C3A01299-43BD-4F1B-9232-9447F5531B94}" destId="{6F34700F-4AA7-4576-BF19-D1CB49D52402}" srcOrd="4" destOrd="0" presId="urn:microsoft.com/office/officeart/2016/7/layout/LinearBlockProcessNumbered"/>
    <dgm:cxn modelId="{55703F96-948A-4B83-AE0A-4E0F6082D41B}" type="presParOf" srcId="{6F34700F-4AA7-4576-BF19-D1CB49D52402}" destId="{74F278A3-4CBA-4347-B36C-95B98987F140}" srcOrd="0" destOrd="0" presId="urn:microsoft.com/office/officeart/2016/7/layout/LinearBlockProcessNumbered"/>
    <dgm:cxn modelId="{CF015ECF-3D16-4B1F-A115-DEC98052EBAD}" type="presParOf" srcId="{6F34700F-4AA7-4576-BF19-D1CB49D52402}" destId="{E7E6D176-BB44-4F9B-9AA1-7DB59D16BBCA}" srcOrd="1" destOrd="0" presId="urn:microsoft.com/office/officeart/2016/7/layout/LinearBlockProcessNumbered"/>
    <dgm:cxn modelId="{FB13F01D-FD86-402B-B0D9-61A66CE2B64A}" type="presParOf" srcId="{6F34700F-4AA7-4576-BF19-D1CB49D52402}" destId="{76AA652F-394A-4321-B32A-7821B66757ED}"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55365-DBE7-439C-98BF-7B7A84CF71A1}">
      <dsp:nvSpPr>
        <dsp:cNvPr id="0" name=""/>
        <dsp:cNvSpPr/>
      </dsp:nvSpPr>
      <dsp:spPr>
        <a:xfrm>
          <a:off x="564387" y="0"/>
          <a:ext cx="1510523" cy="1377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846EFE-98DE-4B35-9EB5-BE09B4BDE6AD}">
      <dsp:nvSpPr>
        <dsp:cNvPr id="0" name=""/>
        <dsp:cNvSpPr/>
      </dsp:nvSpPr>
      <dsp:spPr>
        <a:xfrm>
          <a:off x="564387" y="1548244"/>
          <a:ext cx="4315781" cy="5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Tools for Continuous Deployment </a:t>
          </a:r>
        </a:p>
      </dsp:txBody>
      <dsp:txXfrm>
        <a:off x="564387" y="1548244"/>
        <a:ext cx="4315781" cy="590400"/>
      </dsp:txXfrm>
    </dsp:sp>
    <dsp:sp modelId="{9871C634-449B-48B1-B952-C5B3725EF859}">
      <dsp:nvSpPr>
        <dsp:cNvPr id="0" name=""/>
        <dsp:cNvSpPr/>
      </dsp:nvSpPr>
      <dsp:spPr>
        <a:xfrm>
          <a:off x="564387" y="2218014"/>
          <a:ext cx="4315781" cy="2133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Tools suggested by IBM Video:</a:t>
          </a:r>
        </a:p>
        <a:p>
          <a:pPr marL="0" lvl="0" indent="0" algn="l" defTabSz="755650">
            <a:lnSpc>
              <a:spcPct val="100000"/>
            </a:lnSpc>
            <a:spcBef>
              <a:spcPct val="0"/>
            </a:spcBef>
            <a:spcAft>
              <a:spcPct val="35000"/>
            </a:spcAft>
            <a:buNone/>
          </a:pPr>
          <a:r>
            <a:rPr lang="en-US" sz="1700" kern="1200" dirty="0"/>
            <a:t>Version Control, Code Review</a:t>
          </a:r>
        </a:p>
        <a:p>
          <a:pPr marL="0" lvl="0" indent="0" algn="l" defTabSz="755650">
            <a:lnSpc>
              <a:spcPct val="100000"/>
            </a:lnSpc>
            <a:spcBef>
              <a:spcPct val="0"/>
            </a:spcBef>
            <a:spcAft>
              <a:spcPct val="35000"/>
            </a:spcAft>
            <a:buNone/>
          </a:pPr>
          <a:r>
            <a:rPr lang="en-US" sz="1700" kern="1200"/>
            <a:t>Continuous Integration</a:t>
          </a:r>
        </a:p>
        <a:p>
          <a:pPr marL="0" lvl="0" indent="0" algn="l" defTabSz="755650">
            <a:lnSpc>
              <a:spcPct val="100000"/>
            </a:lnSpc>
            <a:spcBef>
              <a:spcPct val="0"/>
            </a:spcBef>
            <a:spcAft>
              <a:spcPct val="35000"/>
            </a:spcAft>
            <a:buNone/>
          </a:pPr>
          <a:r>
            <a:rPr lang="en-US" sz="1700" kern="1200"/>
            <a:t>Configuration Management </a:t>
          </a:r>
        </a:p>
        <a:p>
          <a:pPr marL="0" lvl="0" indent="0" algn="l" defTabSz="755650">
            <a:lnSpc>
              <a:spcPct val="100000"/>
            </a:lnSpc>
            <a:spcBef>
              <a:spcPct val="0"/>
            </a:spcBef>
            <a:spcAft>
              <a:spcPct val="35000"/>
            </a:spcAft>
            <a:buNone/>
          </a:pPr>
          <a:r>
            <a:rPr lang="en-US" sz="1700" kern="1200" dirty="0"/>
            <a:t>Release Automation (Orchestration)</a:t>
          </a:r>
        </a:p>
        <a:p>
          <a:pPr marL="0" lvl="0" indent="0" algn="l" defTabSz="755650">
            <a:lnSpc>
              <a:spcPct val="100000"/>
            </a:lnSpc>
            <a:spcBef>
              <a:spcPct val="0"/>
            </a:spcBef>
            <a:spcAft>
              <a:spcPct val="35000"/>
            </a:spcAft>
            <a:buNone/>
          </a:pPr>
          <a:r>
            <a:rPr lang="en-US" sz="1700" kern="1200"/>
            <a:t>Infrastructure Monitoring (Performance Debugging)</a:t>
          </a:r>
        </a:p>
      </dsp:txBody>
      <dsp:txXfrm>
        <a:off x="564387" y="2218014"/>
        <a:ext cx="4315781" cy="2133323"/>
      </dsp:txXfrm>
    </dsp:sp>
    <dsp:sp modelId="{E25FA835-D5FD-4D39-8769-E25AFE9AF677}">
      <dsp:nvSpPr>
        <dsp:cNvPr id="0" name=""/>
        <dsp:cNvSpPr/>
      </dsp:nvSpPr>
      <dsp:spPr>
        <a:xfrm>
          <a:off x="5635430" y="0"/>
          <a:ext cx="1510523" cy="1377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B4FA0-FBAC-4FF3-A308-884FD809706D}">
      <dsp:nvSpPr>
        <dsp:cNvPr id="0" name=""/>
        <dsp:cNvSpPr/>
      </dsp:nvSpPr>
      <dsp:spPr>
        <a:xfrm>
          <a:off x="5635430" y="1548244"/>
          <a:ext cx="4315781" cy="5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t>DevOps</a:t>
          </a:r>
        </a:p>
      </dsp:txBody>
      <dsp:txXfrm>
        <a:off x="5635430" y="1548244"/>
        <a:ext cx="4315781" cy="590400"/>
      </dsp:txXfrm>
    </dsp:sp>
    <dsp:sp modelId="{A63CB297-2507-45BD-BED0-1297A95C5CE7}">
      <dsp:nvSpPr>
        <dsp:cNvPr id="0" name=""/>
        <dsp:cNvSpPr/>
      </dsp:nvSpPr>
      <dsp:spPr>
        <a:xfrm>
          <a:off x="5635430" y="2218014"/>
          <a:ext cx="4315781" cy="2133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Development and Operations become a unified team</a:t>
          </a:r>
        </a:p>
      </dsp:txBody>
      <dsp:txXfrm>
        <a:off x="5635430" y="2218014"/>
        <a:ext cx="4315781" cy="2133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168B9B-19B8-4E91-AB0B-6C5590632D16}">
      <dsp:nvSpPr>
        <dsp:cNvPr id="0" name=""/>
        <dsp:cNvSpPr/>
      </dsp:nvSpPr>
      <dsp:spPr>
        <a:xfrm>
          <a:off x="0" y="143210"/>
          <a:ext cx="5181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Architecture</a:t>
          </a:r>
        </a:p>
      </dsp:txBody>
      <dsp:txXfrm>
        <a:off x="24588" y="167798"/>
        <a:ext cx="5132424" cy="454509"/>
      </dsp:txXfrm>
    </dsp:sp>
    <dsp:sp modelId="{AA84AF0C-5AC3-4451-BBC3-D46AE603BD16}">
      <dsp:nvSpPr>
        <dsp:cNvPr id="0" name=""/>
        <dsp:cNvSpPr/>
      </dsp:nvSpPr>
      <dsp:spPr>
        <a:xfrm>
          <a:off x="0" y="646895"/>
          <a:ext cx="5181600" cy="1651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Unprecedented architecture modularity and flexibility</a:t>
          </a:r>
        </a:p>
        <a:p>
          <a:pPr marL="171450" lvl="1" indent="-171450" algn="l" defTabSz="711200">
            <a:lnSpc>
              <a:spcPct val="90000"/>
            </a:lnSpc>
            <a:spcBef>
              <a:spcPct val="0"/>
            </a:spcBef>
            <a:spcAft>
              <a:spcPct val="20000"/>
            </a:spcAft>
            <a:buChar char="•"/>
          </a:pPr>
          <a:r>
            <a:rPr lang="en-US" sz="1600" kern="1200"/>
            <a:t>Continuous refactoring</a:t>
          </a:r>
        </a:p>
        <a:p>
          <a:pPr marL="171450" lvl="1" indent="-171450" algn="l" defTabSz="711200">
            <a:lnSpc>
              <a:spcPct val="90000"/>
            </a:lnSpc>
            <a:spcBef>
              <a:spcPct val="0"/>
            </a:spcBef>
            <a:spcAft>
              <a:spcPct val="20000"/>
            </a:spcAft>
            <a:buChar char="•"/>
          </a:pPr>
          <a:r>
            <a:rPr lang="en-US" sz="1600" kern="1200"/>
            <a:t>Autonomy</a:t>
          </a:r>
        </a:p>
        <a:p>
          <a:pPr marL="171450" lvl="1" indent="-171450" algn="l" defTabSz="711200">
            <a:lnSpc>
              <a:spcPct val="90000"/>
            </a:lnSpc>
            <a:spcBef>
              <a:spcPct val="0"/>
            </a:spcBef>
            <a:spcAft>
              <a:spcPct val="20000"/>
            </a:spcAft>
            <a:buChar char="•"/>
          </a:pPr>
          <a:r>
            <a:rPr lang="en-US" sz="1600" kern="1200" dirty="0"/>
            <a:t>Integral Data Collection</a:t>
          </a:r>
        </a:p>
        <a:p>
          <a:pPr marL="342900" lvl="2" indent="-171450" algn="l" defTabSz="711200">
            <a:lnSpc>
              <a:spcPct val="90000"/>
            </a:lnSpc>
            <a:spcBef>
              <a:spcPct val="0"/>
            </a:spcBef>
            <a:spcAft>
              <a:spcPct val="20000"/>
            </a:spcAft>
            <a:buChar char="•"/>
          </a:pPr>
          <a:r>
            <a:rPr lang="en-US" sz="1600" kern="1200"/>
            <a:t>Control and change system behavior</a:t>
          </a:r>
        </a:p>
        <a:p>
          <a:pPr marL="342900" lvl="2" indent="-171450" algn="l" defTabSz="711200">
            <a:lnSpc>
              <a:spcPct val="90000"/>
            </a:lnSpc>
            <a:spcBef>
              <a:spcPct val="0"/>
            </a:spcBef>
            <a:spcAft>
              <a:spcPct val="20000"/>
            </a:spcAft>
            <a:buChar char="•"/>
          </a:pPr>
          <a:r>
            <a:rPr lang="en-US" sz="1600" kern="1200"/>
            <a:t>Discern the results of experimentation with users</a:t>
          </a:r>
        </a:p>
      </dsp:txBody>
      <dsp:txXfrm>
        <a:off x="0" y="646895"/>
        <a:ext cx="5181600" cy="1651860"/>
      </dsp:txXfrm>
    </dsp:sp>
    <dsp:sp modelId="{4903B6FD-0DE2-4B39-89EE-B106E3E9D99A}">
      <dsp:nvSpPr>
        <dsp:cNvPr id="0" name=""/>
        <dsp:cNvSpPr/>
      </dsp:nvSpPr>
      <dsp:spPr>
        <a:xfrm>
          <a:off x="0" y="2298755"/>
          <a:ext cx="5181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Process</a:t>
          </a:r>
        </a:p>
      </dsp:txBody>
      <dsp:txXfrm>
        <a:off x="24588" y="2323343"/>
        <a:ext cx="5132424" cy="454509"/>
      </dsp:txXfrm>
    </dsp:sp>
    <dsp:sp modelId="{6B0EDA0C-8519-4836-8128-0DDFB1110811}">
      <dsp:nvSpPr>
        <dsp:cNvPr id="0" name=""/>
        <dsp:cNvSpPr/>
      </dsp:nvSpPr>
      <dsp:spPr>
        <a:xfrm>
          <a:off x="0" y="2802440"/>
          <a:ext cx="51816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Stairway to Heaven</a:t>
          </a:r>
        </a:p>
      </dsp:txBody>
      <dsp:txXfrm>
        <a:off x="0" y="2802440"/>
        <a:ext cx="5181600" cy="347760"/>
      </dsp:txXfrm>
    </dsp:sp>
    <dsp:sp modelId="{1F6BC74E-36D3-4B35-9226-6A0DF33B8E7D}">
      <dsp:nvSpPr>
        <dsp:cNvPr id="0" name=""/>
        <dsp:cNvSpPr/>
      </dsp:nvSpPr>
      <dsp:spPr>
        <a:xfrm>
          <a:off x="0" y="3150200"/>
          <a:ext cx="5181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Organization</a:t>
          </a:r>
        </a:p>
      </dsp:txBody>
      <dsp:txXfrm>
        <a:off x="24588" y="3174788"/>
        <a:ext cx="5132424" cy="454509"/>
      </dsp:txXfrm>
    </dsp:sp>
    <dsp:sp modelId="{74022DE2-F2F9-45A0-A836-D6AB30247E9C}">
      <dsp:nvSpPr>
        <dsp:cNvPr id="0" name=""/>
        <dsp:cNvSpPr/>
      </dsp:nvSpPr>
      <dsp:spPr>
        <a:xfrm>
          <a:off x="0" y="3653885"/>
          <a:ext cx="5181600"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Cross-Functional Teams</a:t>
          </a:r>
        </a:p>
        <a:p>
          <a:pPr marL="171450" lvl="1" indent="-171450" algn="l" defTabSz="711200">
            <a:lnSpc>
              <a:spcPct val="90000"/>
            </a:lnSpc>
            <a:spcBef>
              <a:spcPct val="0"/>
            </a:spcBef>
            <a:spcAft>
              <a:spcPct val="20000"/>
            </a:spcAft>
            <a:buChar char="•"/>
          </a:pPr>
          <a:r>
            <a:rPr lang="en-US" sz="1600" kern="1200"/>
            <a:t>Self-Management</a:t>
          </a:r>
        </a:p>
      </dsp:txBody>
      <dsp:txXfrm>
        <a:off x="0" y="3653885"/>
        <a:ext cx="5181600" cy="5542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DA478-193A-4B1D-BD75-5066E7821140}">
      <dsp:nvSpPr>
        <dsp:cNvPr id="0" name=""/>
        <dsp:cNvSpPr/>
      </dsp:nvSpPr>
      <dsp:spPr>
        <a:xfrm>
          <a:off x="0" y="382284"/>
          <a:ext cx="6263640" cy="23095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Take a moment to review the Netflix and Betabrand Experience Reports</a:t>
          </a:r>
        </a:p>
      </dsp:txBody>
      <dsp:txXfrm>
        <a:off x="112744" y="495028"/>
        <a:ext cx="6038152" cy="2084091"/>
      </dsp:txXfrm>
    </dsp:sp>
    <dsp:sp modelId="{CC68253B-CA66-4F25-B936-7CD17160C5F1}">
      <dsp:nvSpPr>
        <dsp:cNvPr id="0" name=""/>
        <dsp:cNvSpPr/>
      </dsp:nvSpPr>
      <dsp:spPr>
        <a:xfrm>
          <a:off x="0" y="2812824"/>
          <a:ext cx="6263640" cy="23095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What do these experiences illustrate?</a:t>
          </a:r>
        </a:p>
      </dsp:txBody>
      <dsp:txXfrm>
        <a:off x="112744" y="2925568"/>
        <a:ext cx="6038152" cy="2084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432DA-7B3E-463D-A9BD-6F441258E533}">
      <dsp:nvSpPr>
        <dsp:cNvPr id="0" name=""/>
        <dsp:cNvSpPr/>
      </dsp:nvSpPr>
      <dsp:spPr>
        <a:xfrm>
          <a:off x="821" y="179348"/>
          <a:ext cx="3327201" cy="3992641"/>
        </a:xfrm>
        <a:prstGeom prst="rect">
          <a:avLst/>
        </a:prstGeom>
        <a:solidFill>
          <a:schemeClr val="accent5">
            <a:lumMod val="5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dirty="0"/>
            <a:t>Reading Assignment on Canvas</a:t>
          </a:r>
        </a:p>
      </dsp:txBody>
      <dsp:txXfrm>
        <a:off x="821" y="1776404"/>
        <a:ext cx="3327201" cy="2395585"/>
      </dsp:txXfrm>
    </dsp:sp>
    <dsp:sp modelId="{330778EC-B438-4A52-8D59-7E5E5C26C2E3}">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4A847389-54F3-4D8E-9873-405D0E358B9A}">
      <dsp:nvSpPr>
        <dsp:cNvPr id="0" name=""/>
        <dsp:cNvSpPr/>
      </dsp:nvSpPr>
      <dsp:spPr>
        <a:xfrm>
          <a:off x="3594199" y="179348"/>
          <a:ext cx="3327201" cy="3992641"/>
        </a:xfrm>
        <a:prstGeom prst="rect">
          <a:avLst/>
        </a:prstGeom>
        <a:solidFill>
          <a:schemeClr val="accent3">
            <a:lumMod val="5000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dirty="0"/>
            <a:t>AWS Cloud Foundations Modules 5-6 including two labs</a:t>
          </a:r>
        </a:p>
      </dsp:txBody>
      <dsp:txXfrm>
        <a:off x="3594199" y="1776404"/>
        <a:ext cx="3327201" cy="2395585"/>
      </dsp:txXfrm>
    </dsp:sp>
    <dsp:sp modelId="{439BD481-704B-4B5C-BAF7-A470B63FB08F}">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74F278A3-4CBA-4347-B36C-95B98987F140}">
      <dsp:nvSpPr>
        <dsp:cNvPr id="0" name=""/>
        <dsp:cNvSpPr/>
      </dsp:nvSpPr>
      <dsp:spPr>
        <a:xfrm>
          <a:off x="7187576" y="179348"/>
          <a:ext cx="3327201" cy="3992641"/>
        </a:xfrm>
        <a:prstGeom prst="rect">
          <a:avLst/>
        </a:prstGeom>
        <a:solidFill>
          <a:schemeClr val="accent5">
            <a:lumMod val="7500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dirty="0"/>
            <a:t>Learn/review bash</a:t>
          </a:r>
        </a:p>
      </dsp:txBody>
      <dsp:txXfrm>
        <a:off x="7187576" y="1776404"/>
        <a:ext cx="3327201" cy="2395585"/>
      </dsp:txXfrm>
    </dsp:sp>
    <dsp:sp modelId="{E7E6D176-BB44-4F9B-9AA1-7DB59D16BBCA}">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7ECFE9-FDDE-447D-A379-72D05B3C1E49}"/>
              </a:ext>
            </a:extLst>
          </p:cNvPr>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a:extLst>
              <a:ext uri="{FF2B5EF4-FFF2-40B4-BE49-F238E27FC236}">
                <a16:creationId xmlns:a16="http://schemas.microsoft.com/office/drawing/2014/main" id="{F4863D1F-13B3-43D8-B618-725C14057529}"/>
              </a:ext>
            </a:extLst>
          </p:cNvPr>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a:defRPr sz="1200"/>
            </a:lvl1pPr>
          </a:lstStyle>
          <a:p>
            <a:fld id="{429FEB99-9693-467F-9B5F-DE42F5CE35CE}" type="datetimeFigureOut">
              <a:rPr lang="en-US" smtClean="0"/>
              <a:t>9/14/2022</a:t>
            </a:fld>
            <a:endParaRPr lang="en-US"/>
          </a:p>
        </p:txBody>
      </p:sp>
      <p:sp>
        <p:nvSpPr>
          <p:cNvPr id="4" name="Footer Placeholder 3">
            <a:extLst>
              <a:ext uri="{FF2B5EF4-FFF2-40B4-BE49-F238E27FC236}">
                <a16:creationId xmlns:a16="http://schemas.microsoft.com/office/drawing/2014/main" id="{BBC6F037-B890-41A7-819C-A07817CB7BCB}"/>
              </a:ext>
            </a:extLst>
          </p:cNvPr>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6CF888-FDEA-47AB-8A4E-90EF58FF7865}"/>
              </a:ext>
            </a:extLst>
          </p:cNvPr>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a:defRPr sz="1200"/>
            </a:lvl1pPr>
          </a:lstStyle>
          <a:p>
            <a:fld id="{7C14EB71-D044-4EA0-B248-D39E4E3CE7D4}" type="slidenum">
              <a:rPr lang="en-US" smtClean="0"/>
              <a:t>‹#›</a:t>
            </a:fld>
            <a:endParaRPr lang="en-US"/>
          </a:p>
        </p:txBody>
      </p:sp>
    </p:spTree>
    <p:extLst>
      <p:ext uri="{BB962C8B-B14F-4D97-AF65-F5344CB8AC3E}">
        <p14:creationId xmlns:p14="http://schemas.microsoft.com/office/powerpoint/2010/main" val="216270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BD07A49A-5EF2-4095-B143-92119E88413C}" type="datetimeFigureOut">
              <a:rPr lang="en-US" smtClean="0"/>
              <a:t>9/14/2022</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2CC7DADB-1A28-403A-93EC-FED2FF66B9BB}" type="slidenum">
              <a:rPr lang="en-US" smtClean="0"/>
              <a:t>‹#›</a:t>
            </a:fld>
            <a:endParaRPr lang="en-US"/>
          </a:p>
        </p:txBody>
      </p:sp>
    </p:spTree>
    <p:extLst>
      <p:ext uri="{BB962C8B-B14F-4D97-AF65-F5344CB8AC3E}">
        <p14:creationId xmlns:p14="http://schemas.microsoft.com/office/powerpoint/2010/main" val="716957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IAM/latest/UserGuide/id_roles_use_switch-role-ec2.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vpc/latest/userguide/what-is-amazon-vpc.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vpc/latest/userguide/VPC_Internet_Gateway.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vpc/latest/userguide/vpc-nat-gateway.html"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docs.aws.amazon.com/vpc/latest/userguide/vpc-nat-comparison.html" TargetMode="External"/><Relationship Id="rId4" Type="http://schemas.openxmlformats.org/officeDocument/2006/relationships/hyperlink" Target="https://docs.aws.amazon.com/vpc/latest/userguide/VPC_NAT_Instance.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aws.amazon.com/whitepapers/latest/oracle-database-aws-best-practices/oracle-database-aws-best-practices.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7DADB-1A28-403A-93EC-FED2FF66B9BB}" type="slidenum">
              <a:rPr lang="en-US" smtClean="0"/>
              <a:t>1</a:t>
            </a:fld>
            <a:endParaRPr lang="en-US"/>
          </a:p>
        </p:txBody>
      </p:sp>
    </p:spTree>
    <p:extLst>
      <p:ext uri="{BB962C8B-B14F-4D97-AF65-F5344CB8AC3E}">
        <p14:creationId xmlns:p14="http://schemas.microsoft.com/office/powerpoint/2010/main" val="120186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a:solidFill>
                  <a:schemeClr val="tx1"/>
                </a:solidFill>
                <a:effectLst/>
                <a:latin typeface="+mn-lt"/>
                <a:ea typeface="+mn-ea"/>
                <a:cs typeface="+mn-cs"/>
              </a:rPr>
              <a:t>In the diagram, a developer runs an application on an EC2 instance that requires access to the S3 bucket that is named </a:t>
            </a:r>
            <a:r>
              <a:rPr lang="en-US" i="1"/>
              <a:t>photos</a:t>
            </a:r>
            <a:r>
              <a:rPr lang="en-US" b="0" i="0" kern="1200">
                <a:solidFill>
                  <a:schemeClr val="tx1"/>
                </a:solidFill>
                <a:effectLst/>
                <a:latin typeface="+mn-lt"/>
                <a:ea typeface="+mn-ea"/>
                <a:cs typeface="+mn-cs"/>
              </a:rPr>
              <a:t>. An administrator creates the IAM role and attaches the role to the EC2 instance. The role includes a permissions policy that grants read-only access to the specified S3 bucket. It also includes a trust policy that allows the EC2 instance to assume the role and retrieve the temporary credentials. When the application runs on the instance, it can use the role's temporary credentials to access the </a:t>
            </a:r>
            <a:r>
              <a:rPr lang="en-US" b="1" i="0" kern="1200">
                <a:solidFill>
                  <a:schemeClr val="tx1"/>
                </a:solidFill>
                <a:effectLst/>
                <a:latin typeface="+mn-lt"/>
                <a:ea typeface="+mn-ea"/>
                <a:cs typeface="+mn-cs"/>
              </a:rPr>
              <a:t>photos</a:t>
            </a:r>
            <a:r>
              <a:rPr lang="en-US" b="0" i="0" kern="1200">
                <a:solidFill>
                  <a:schemeClr val="tx1"/>
                </a:solidFill>
                <a:effectLst/>
                <a:latin typeface="+mn-lt"/>
                <a:ea typeface="+mn-ea"/>
                <a:cs typeface="+mn-cs"/>
              </a:rPr>
              <a:t> bucket. The administrator does not need to grant the application developer permission to access the photos bucket, and the developer never needs to share or manage credentials. </a:t>
            </a:r>
          </a:p>
          <a:p>
            <a:endParaRPr lang="en-US" b="0" i="0" kern="1200">
              <a:solidFill>
                <a:schemeClr val="tx1"/>
              </a:solidFill>
              <a:effectLst/>
              <a:latin typeface="+mn-lt"/>
              <a:ea typeface="+mn-ea"/>
              <a:cs typeface="+mn-cs"/>
            </a:endParaRPr>
          </a:p>
          <a:p>
            <a:r>
              <a:rPr lang="en-US" b="0" i="0" kern="1200">
                <a:solidFill>
                  <a:schemeClr val="tx1"/>
                </a:solidFill>
                <a:effectLst/>
                <a:latin typeface="+mn-lt"/>
                <a:ea typeface="+mn-ea"/>
                <a:cs typeface="+mn-cs"/>
              </a:rPr>
              <a:t>To learn more details about this example, see </a:t>
            </a:r>
            <a:r>
              <a:rPr lang="en-US"/>
              <a:t>Using an IAM Role to Grant Permissions to Applications Running on Amazon EC2 Instances at </a:t>
            </a:r>
            <a:r>
              <a:rPr lang="en-US">
                <a:hlinkClick r:id="rId3"/>
              </a:rPr>
              <a:t>https://docs.aws.amazon.com/IAM/latest/UserGuide/id_roles_use_switch-role-ec2.html</a:t>
            </a:r>
            <a:r>
              <a:rPr lang="en-US"/>
              <a:t>.</a:t>
            </a:r>
          </a:p>
        </p:txBody>
      </p:sp>
    </p:spTree>
    <p:extLst>
      <p:ext uri="{BB962C8B-B14F-4D97-AF65-F5344CB8AC3E}">
        <p14:creationId xmlns:p14="http://schemas.microsoft.com/office/powerpoint/2010/main" val="1545171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computer </a:t>
            </a:r>
            <a:r>
              <a:rPr lang="en-US" i="1" dirty="0"/>
              <a:t>network</a:t>
            </a:r>
            <a:r>
              <a:rPr lang="en-US" dirty="0"/>
              <a:t> is two or more client machines that are connected together to share resources. A network can be logically partitioned into </a:t>
            </a:r>
            <a:r>
              <a:rPr lang="en-US" i="1" dirty="0"/>
              <a:t>subnets</a:t>
            </a:r>
            <a:r>
              <a:rPr lang="en-US" dirty="0"/>
              <a:t>. Networking requires a networking device (such as a router or switch) to connect all the clients together and enable communication between them.</a:t>
            </a:r>
          </a:p>
        </p:txBody>
      </p:sp>
    </p:spTree>
    <p:extLst>
      <p:ext uri="{BB962C8B-B14F-4D97-AF65-F5344CB8AC3E}">
        <p14:creationId xmlns:p14="http://schemas.microsoft.com/office/powerpoint/2010/main" val="3780865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Each client machine in a network has a unique Internet Protocol (IP) address that identifies it. An IP address is a numerical label in decimal format. Machines convert that decimal number to a binary format.</a:t>
            </a:r>
          </a:p>
          <a:p>
            <a:endParaRPr lang="en-US" dirty="0"/>
          </a:p>
          <a:p>
            <a:r>
              <a:rPr lang="en-US" dirty="0"/>
              <a:t>In this example, the IP address is 192.0.2.0. Each of the four dot (.)-separated numbers of the IP address represents 8 bits in octal number format. That means each of the four numbers can be anything from 0 to 255. The combined total of the four numbers for an IP address is 32 bits in binary format. </a:t>
            </a:r>
          </a:p>
        </p:txBody>
      </p:sp>
    </p:spTree>
    <p:extLst>
      <p:ext uri="{BB962C8B-B14F-4D97-AF65-F5344CB8AC3E}">
        <p14:creationId xmlns:p14="http://schemas.microsoft.com/office/powerpoint/2010/main" val="2643836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 32-bit IP address is called an IPv4 address. </a:t>
            </a:r>
          </a:p>
          <a:p>
            <a:endParaRPr lang="en-US" dirty="0"/>
          </a:p>
          <a:p>
            <a:r>
              <a:rPr lang="en-US" dirty="0"/>
              <a:t>IPv6 addresses, which are 128 bits, are also available. IPv6 addresses can accommodate more user devices.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IPv6 address is composed of eight groups of four letters and numbers that are separated by colons (:). In this example, the IPv6 address is </a:t>
            </a:r>
            <a:r>
              <a:rPr lang="en-US" dirty="0">
                <a:ea typeface="Amazon Ember" panose="020B0603020204020204" pitchFamily="34" charset="0"/>
                <a:cs typeface="Amazon Ember" panose="020B0603020204020204" pitchFamily="34" charset="0"/>
              </a:rPr>
              <a:t>2600:1f18:22ba:8c00:ba86:a05e:a5ba:00FF</a:t>
            </a:r>
            <a:r>
              <a:rPr lang="en-US" dirty="0"/>
              <a:t>. Each of the eight colon-separated groups of the IPv6 address represents 16 bits in hexadecimal number format. That means each of the eight groups can be anything from 0 to FFFF. The combined total of the eight groups for an IPv6 address is 128 bits in binary format. </a:t>
            </a:r>
          </a:p>
          <a:p>
            <a:endParaRPr lang="en-US" dirty="0"/>
          </a:p>
        </p:txBody>
      </p:sp>
    </p:spTree>
    <p:extLst>
      <p:ext uri="{BB962C8B-B14F-4D97-AF65-F5344CB8AC3E}">
        <p14:creationId xmlns:p14="http://schemas.microsoft.com/office/powerpoint/2010/main" val="1759531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72574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common method to describe networks is Classless Inter-Domain Routing (CIDR). The CIDR address is expressed as follows: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IP address (which is the first address of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a slash character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a number that tells you how many bits of the routing prefix must be fixed or allocated for the network identifier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bits that are not fixed are allowed to change. CIDR is a way to express a group of IP addresses that are consecutive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the CIDR address is 192.0.2.0/24. The last number (24) tells you that the first 24 bits must be fixed. The last 8 bits are flexible, which means that 2</a:t>
            </a:r>
            <a:r>
              <a:rPr lang="en-US" baseline="30000" dirty="0"/>
              <a:t>8</a:t>
            </a:r>
            <a:r>
              <a:rPr lang="en-US" dirty="0"/>
              <a:t> (or 256) IP addresses are available for the network, which range</a:t>
            </a:r>
            <a:r>
              <a:rPr lang="en-US" baseline="0" dirty="0"/>
              <a:t> </a:t>
            </a:r>
            <a:r>
              <a:rPr lang="en-US" dirty="0"/>
              <a:t>from 192.0.2.0 to 192.0.2.255. The fourth decimal digit is allowed to change from 0 to 255.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CIDR was 192.0.2.0/16, the last number (16) tells you that the first 16 bits must be fixed. The last 16 bits are flexible, which means that 2</a:t>
            </a:r>
            <a:r>
              <a:rPr lang="en-US" baseline="30000" dirty="0"/>
              <a:t>16</a:t>
            </a:r>
            <a:r>
              <a:rPr lang="en-US" dirty="0"/>
              <a:t> (or 65,536) IP addresses are available for the network, ranging from 192.0.0.0 to 192.0.255.255. The third and fourth decimal digits can each change from 0 to 255.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There are two special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Fixed IP addresses, in which every bit is fixed, represent a single IP address (for example, </a:t>
            </a:r>
            <a:r>
              <a:rPr lang="en-US" i="1" dirty="0"/>
              <a:t>192.0.2.0/32</a:t>
            </a:r>
            <a:r>
              <a:rPr lang="en-US" dirty="0"/>
              <a:t>). This type of address is helpful when you want to set up a firewall rule and give access to a specific host.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internet, in which every bit is flexible, is represented as 0.0.0.0/0</a:t>
            </a:r>
          </a:p>
        </p:txBody>
      </p:sp>
    </p:spTree>
    <p:extLst>
      <p:ext uri="{BB962C8B-B14F-4D97-AF65-F5344CB8AC3E}">
        <p14:creationId xmlns:p14="http://schemas.microsoft.com/office/powerpoint/2010/main" val="218630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IP addresses enable resources in your VPC to communicate with each other and with resources over the internet. </a:t>
            </a:r>
            <a:r>
              <a:rPr lang="en-US" kern="1200" dirty="0">
                <a:solidFill>
                  <a:schemeClr val="tx1"/>
                </a:solidFill>
                <a:effectLst/>
                <a:ea typeface="+mn-ea"/>
                <a:cs typeface="+mn-cs"/>
              </a:rPr>
              <a:t>When you create a VPC, you assign an IPv4 </a:t>
            </a:r>
            <a:r>
              <a:rPr lang="en-US" b="0" kern="1200" dirty="0">
                <a:solidFill>
                  <a:schemeClr val="tx1"/>
                </a:solidFill>
                <a:effectLst/>
                <a:ea typeface="+mn-ea"/>
                <a:cs typeface="+mn-cs"/>
              </a:rPr>
              <a:t>CIDR block (a range of </a:t>
            </a:r>
            <a:r>
              <a:rPr lang="en-US" b="0" i="1" kern="1200" dirty="0">
                <a:solidFill>
                  <a:schemeClr val="tx1"/>
                </a:solidFill>
                <a:effectLst/>
                <a:ea typeface="+mn-ea"/>
                <a:cs typeface="+mn-cs"/>
              </a:rPr>
              <a:t>private</a:t>
            </a:r>
            <a:r>
              <a:rPr lang="en-US" b="0" kern="1200" dirty="0">
                <a:solidFill>
                  <a:schemeClr val="tx1"/>
                </a:solidFill>
                <a:effectLst/>
                <a:ea typeface="+mn-ea"/>
                <a:cs typeface="+mn-cs"/>
              </a:rPr>
              <a:t> IPv4 addresses) to it</a:t>
            </a:r>
            <a:r>
              <a:rPr lang="en-US" kern="1200" dirty="0">
                <a:solidFill>
                  <a:schemeClr val="tx1"/>
                </a:solidFill>
                <a:effectLst/>
                <a:ea typeface="+mn-ea"/>
                <a:cs typeface="+mn-cs"/>
              </a:rPr>
              <a:t>. After you create a VPC, you cannot change the address range, so it is important that you choose it carefully. The IPv4 CIDR block might be as large as /16 (which is 2</a:t>
            </a:r>
            <a:r>
              <a:rPr lang="en-US" kern="1200" baseline="30000" dirty="0">
                <a:solidFill>
                  <a:schemeClr val="tx1"/>
                </a:solidFill>
                <a:effectLst/>
                <a:ea typeface="+mn-ea"/>
                <a:cs typeface="+mn-cs"/>
              </a:rPr>
              <a:t>16</a:t>
            </a:r>
            <a:r>
              <a:rPr lang="en-US" kern="1200" dirty="0">
                <a:solidFill>
                  <a:schemeClr val="tx1"/>
                </a:solidFill>
                <a:effectLst/>
                <a:ea typeface="+mn-ea"/>
                <a:cs typeface="+mn-cs"/>
              </a:rPr>
              <a:t>, or 65,536 addresses) or as small as /28 (which is 2</a:t>
            </a:r>
            <a:r>
              <a:rPr lang="en-US" kern="1200" baseline="30000" dirty="0">
                <a:solidFill>
                  <a:schemeClr val="tx1"/>
                </a:solidFill>
                <a:effectLst/>
                <a:ea typeface="+mn-ea"/>
                <a:cs typeface="+mn-cs"/>
              </a:rPr>
              <a:t>4</a:t>
            </a:r>
            <a:r>
              <a:rPr lang="en-US" kern="1200" dirty="0">
                <a:solidFill>
                  <a:schemeClr val="tx1"/>
                </a:solidFill>
                <a:effectLst/>
                <a:ea typeface="+mn-ea"/>
                <a:cs typeface="+mn-cs"/>
              </a:rPr>
              <a:t>, or 16 addresses). </a:t>
            </a:r>
          </a:p>
          <a:p>
            <a:endParaRPr lang="en-US" kern="1200" dirty="0">
              <a:solidFill>
                <a:schemeClr val="tx1"/>
              </a:solidFill>
              <a:effectLst/>
              <a:ea typeface="+mn-ea"/>
              <a:cs typeface="+mn-cs"/>
            </a:endParaRPr>
          </a:p>
          <a:p>
            <a:r>
              <a:rPr lang="en-US" dirty="0"/>
              <a:t>You can optionally associate an IPv6 CIDR block with your VPC and subnets, and assign IPv6 addresses from that block to the resources in your VPC. IPv6 CIDR blocks have a different block size limit. </a:t>
            </a:r>
          </a:p>
          <a:p>
            <a:endParaRPr lang="en-US" kern="1200" dirty="0">
              <a:solidFill>
                <a:schemeClr val="tx1"/>
              </a:solidFill>
              <a:effectLst/>
              <a:ea typeface="+mn-ea"/>
              <a:cs typeface="+mn-cs"/>
            </a:endParaRPr>
          </a:p>
          <a:p>
            <a:r>
              <a:rPr lang="en-US" dirty="0"/>
              <a:t>The CIDR block of a subnet can be the same as the CIDR block for a VPC. In this case,</a:t>
            </a:r>
            <a:r>
              <a:rPr lang="en-US" baseline="0" dirty="0"/>
              <a:t> </a:t>
            </a:r>
            <a:r>
              <a:rPr lang="en-US" dirty="0"/>
              <a:t>the VPC and the subnet are the same size (a single subnet in the VPC). Also, the CIDR block of a subnet can be a subset of the CIDR block for the VPC. This structure enables the definition of multiple subnets. If you create more than one subnet in a VPC, the CIDR blocks of the subnets cannot overlap. You cannot have duplicate IP addresses in the same VPC. </a:t>
            </a:r>
          </a:p>
          <a:p>
            <a:endParaRPr lang="en-US" kern="1200" dirty="0">
              <a:solidFill>
                <a:schemeClr val="tx1"/>
              </a:solidFill>
              <a:effectLst/>
              <a:ea typeface="+mn-ea"/>
              <a:cs typeface="+mn-cs"/>
            </a:endParaRPr>
          </a:p>
          <a:p>
            <a:pPr>
              <a:defRPr/>
            </a:pPr>
            <a:r>
              <a:rPr lang="en-US" kern="1200" dirty="0">
                <a:solidFill>
                  <a:schemeClr val="tx1"/>
                </a:solidFill>
                <a:effectLst/>
                <a:ea typeface="+mn-ea"/>
                <a:cs typeface="+mn-cs"/>
              </a:rPr>
              <a:t>To learn more about IP addressing in a VPC, see the </a:t>
            </a:r>
            <a:r>
              <a:rPr lang="en-US" dirty="0">
                <a:ea typeface="Amazon Ember Light" panose="020B0403020204020204" pitchFamily="34" charset="0"/>
                <a:cs typeface="Amazon Ember Light" panose="020B0403020204020204" pitchFamily="34" charset="0"/>
              </a:rPr>
              <a:t>AWS Documentation </a:t>
            </a:r>
            <a:r>
              <a:rPr lang="en-US" dirty="0"/>
              <a:t>at </a:t>
            </a:r>
            <a:r>
              <a:rPr lang="en-US" dirty="0">
                <a:hlinkClick r:id="rId3"/>
              </a:rPr>
              <a:t>https://docs.aws.amazon.com/vpc/latest/userguide/what-is-amazon-vpc.html</a:t>
            </a:r>
            <a:r>
              <a:rPr lang="en-US" dirty="0"/>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255185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When you create a subnet, it requires its own CIDR block. For each CIDR block that you specify, AWS reserves five IP addresses within that block, and these</a:t>
            </a:r>
            <a:r>
              <a:rPr lang="en-US" baseline="0" dirty="0"/>
              <a:t> addresses are </a:t>
            </a:r>
            <a:r>
              <a:rPr lang="en-US" dirty="0"/>
              <a:t>not available for use. AWS reserves these IP addresses for:</a:t>
            </a:r>
          </a:p>
          <a:p>
            <a:pPr marL="171450" indent="-171450">
              <a:buFont typeface="Arial" panose="020B0604020202020204" pitchFamily="34" charset="0"/>
              <a:buChar char="•"/>
            </a:pPr>
            <a:r>
              <a:rPr lang="en-US" dirty="0"/>
              <a:t>Network address</a:t>
            </a:r>
          </a:p>
          <a:p>
            <a:pPr marL="171450" indent="-171450">
              <a:buFont typeface="Arial" panose="020B0604020202020204" pitchFamily="34" charset="0"/>
              <a:buChar char="•"/>
            </a:pPr>
            <a:r>
              <a:rPr lang="en-US" dirty="0"/>
              <a:t>VPC local router (internal communications)</a:t>
            </a:r>
          </a:p>
          <a:p>
            <a:pPr marL="171450" indent="-171450">
              <a:buFont typeface="Arial" panose="020B0604020202020204" pitchFamily="34" charset="0"/>
              <a:buChar char="•"/>
            </a:pPr>
            <a:r>
              <a:rPr lang="en-US" dirty="0"/>
              <a:t>Domain Name System (DNS) resolution</a:t>
            </a:r>
          </a:p>
          <a:p>
            <a:pPr marL="171450" indent="-171450">
              <a:buFont typeface="Arial" panose="020B0604020202020204" pitchFamily="34" charset="0"/>
              <a:buChar char="•"/>
            </a:pPr>
            <a:r>
              <a:rPr lang="en-US" dirty="0"/>
              <a:t>Future use</a:t>
            </a:r>
          </a:p>
          <a:p>
            <a:pPr marL="171450" indent="-171450">
              <a:buFont typeface="Arial" panose="020B0604020202020204" pitchFamily="34" charset="0"/>
              <a:buChar char="•"/>
            </a:pPr>
            <a:r>
              <a:rPr lang="en-US" dirty="0"/>
              <a:t>Network broadcast address</a:t>
            </a:r>
          </a:p>
          <a:p>
            <a:endParaRPr lang="en-US" dirty="0"/>
          </a:p>
          <a:p>
            <a:r>
              <a:rPr lang="en-US" dirty="0"/>
              <a:t>For example, suppose that you create a subnet with an IPv4 CIDR block of 10.0.0.0/24 (which has 256 total IP addresses). The subnet has 256 IP addresses, but only 251 are available because five are reserved.</a:t>
            </a:r>
          </a:p>
        </p:txBody>
      </p:sp>
    </p:spTree>
    <p:extLst>
      <p:ext uri="{BB962C8B-B14F-4D97-AF65-F5344CB8AC3E}">
        <p14:creationId xmlns:p14="http://schemas.microsoft.com/office/powerpoint/2010/main" val="2934078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An </a:t>
            </a:r>
            <a:r>
              <a:rPr lang="en-US" b="0" i="1" kern="1200" dirty="0">
                <a:solidFill>
                  <a:schemeClr val="tx1"/>
                </a:solidFill>
                <a:effectLst/>
                <a:ea typeface="+mn-ea"/>
                <a:cs typeface="+mn-cs"/>
              </a:rPr>
              <a:t>internet gateway</a:t>
            </a:r>
            <a:r>
              <a:rPr lang="en-US" b="1" i="1" kern="1200" dirty="0">
                <a:solidFill>
                  <a:schemeClr val="tx1"/>
                </a:solidFill>
                <a:effectLst/>
                <a:ea typeface="+mn-ea"/>
                <a:cs typeface="+mn-cs"/>
              </a:rPr>
              <a:t> </a:t>
            </a:r>
            <a:r>
              <a:rPr lang="en-US" b="0" i="0" kern="1200" dirty="0">
                <a:solidFill>
                  <a:schemeClr val="tx1"/>
                </a:solidFill>
                <a:effectLst/>
                <a:ea typeface="+mn-ea"/>
                <a:cs typeface="+mn-cs"/>
              </a:rPr>
              <a:t>is a scalable, redundant, and highly available VPC component that allows communication between instances in your VPC and the internet. </a:t>
            </a:r>
            <a:r>
              <a:rPr lang="en-US" dirty="0"/>
              <a:t>An internet gateway serves two purposes: to provide a target in your VPC route tables for internet-routable traffic, and to perform network address translation for instances that were assigned public IPv4 addresses</a:t>
            </a:r>
            <a:r>
              <a:rPr lang="en-US" b="0" i="0" kern="120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To make a subnet </a:t>
            </a:r>
            <a:r>
              <a:rPr lang="en-US" i="1" kern="1200" dirty="0">
                <a:solidFill>
                  <a:schemeClr val="tx1"/>
                </a:solidFill>
                <a:effectLst/>
                <a:ea typeface="+mn-ea"/>
                <a:cs typeface="+mn-cs"/>
              </a:rPr>
              <a:t>public</a:t>
            </a:r>
            <a:r>
              <a:rPr lang="en-US" kern="1200" dirty="0">
                <a:solidFill>
                  <a:schemeClr val="tx1"/>
                </a:solidFill>
                <a:effectLst/>
                <a:ea typeface="+mn-ea"/>
                <a:cs typeface="+mn-cs"/>
              </a:rPr>
              <a:t>, you attach an </a:t>
            </a:r>
            <a:r>
              <a:rPr lang="en-US" i="1" kern="1200" dirty="0">
                <a:solidFill>
                  <a:schemeClr val="tx1"/>
                </a:solidFill>
                <a:effectLst/>
                <a:ea typeface="+mn-ea"/>
                <a:cs typeface="+mn-cs"/>
              </a:rPr>
              <a:t>internet gateway </a:t>
            </a:r>
            <a:r>
              <a:rPr lang="en-US" kern="1200" dirty="0">
                <a:solidFill>
                  <a:schemeClr val="tx1"/>
                </a:solidFill>
                <a:effectLst/>
                <a:ea typeface="+mn-ea"/>
                <a:cs typeface="+mn-cs"/>
              </a:rPr>
              <a:t>to your VPC and add a route to the route table to send non-local traffic through the internet gateway to the internet (0.0.0.0/0).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a:defRPr/>
            </a:pPr>
            <a:r>
              <a:rPr lang="en-US" kern="1200" dirty="0">
                <a:solidFill>
                  <a:schemeClr val="tx1"/>
                </a:solidFill>
                <a:effectLst/>
                <a:ea typeface="+mn-ea"/>
                <a:cs typeface="+mn-cs"/>
              </a:rPr>
              <a:t>For more information about internet gateways, see </a:t>
            </a:r>
            <a:r>
              <a:rPr lang="en-US" dirty="0">
                <a:ea typeface="Amazon Ember Light" panose="020B0403020204020204" pitchFamily="34" charset="0"/>
                <a:cs typeface="Amazon Ember Light" panose="020B0403020204020204" pitchFamily="34" charset="0"/>
              </a:rPr>
              <a:t>Internet Gateways in </a:t>
            </a:r>
            <a:r>
              <a:rPr lang="en-US" b="0" i="0" kern="1200" dirty="0">
                <a:solidFill>
                  <a:schemeClr val="tx1"/>
                </a:solidFill>
                <a:effectLst/>
                <a:ea typeface="Amazon Ember Light" panose="020B0403020204020204" pitchFamily="34" charset="0"/>
                <a:cs typeface="Amazon Ember Light" panose="020B0403020204020204" pitchFamily="34" charset="0"/>
              </a:rPr>
              <a:t>the AWS </a:t>
            </a:r>
            <a:r>
              <a:rPr lang="en-US" dirty="0">
                <a:ea typeface="Amazon Ember Light" panose="020B0403020204020204" pitchFamily="34" charset="0"/>
                <a:cs typeface="Amazon Ember Light" panose="020B0403020204020204" pitchFamily="34" charset="0"/>
              </a:rPr>
              <a:t>Documentation at </a:t>
            </a:r>
            <a:r>
              <a:rPr lang="en-US" dirty="0">
                <a:ea typeface="Amazon Ember Light" panose="020B0403020204020204" pitchFamily="34" charset="0"/>
                <a:cs typeface="Amazon Ember Light" panose="020B0403020204020204" pitchFamily="34" charset="0"/>
                <a:hlinkClick r:id="rId3"/>
              </a:rPr>
              <a:t>https://docs.aws.amazon.com/vpc/latest/userguide/VPC_Internet_Gateway.html</a:t>
            </a:r>
            <a:r>
              <a:rPr lang="en-US" dirty="0">
                <a:ea typeface="Amazon Ember Light" panose="020B0403020204020204" pitchFamily="34" charset="0"/>
                <a:cs typeface="Amazon Ember Light" panose="020B0403020204020204" pitchFamily="34" charset="0"/>
              </a:rPr>
              <a:t>.</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2551979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A </a:t>
            </a:r>
            <a:r>
              <a:rPr lang="en-US" b="0" i="1" kern="1200" dirty="0">
                <a:solidFill>
                  <a:schemeClr val="tx1"/>
                </a:solidFill>
                <a:effectLst/>
                <a:ea typeface="+mn-ea"/>
                <a:cs typeface="+mn-cs"/>
              </a:rPr>
              <a:t>network address translation (NAT) gateway</a:t>
            </a:r>
            <a:r>
              <a:rPr lang="en-US" b="0" i="0" kern="1200" dirty="0">
                <a:solidFill>
                  <a:schemeClr val="tx1"/>
                </a:solidFill>
                <a:effectLst/>
                <a:ea typeface="+mn-ea"/>
                <a:cs typeface="+mn-cs"/>
              </a:rPr>
              <a:t> </a:t>
            </a:r>
            <a:r>
              <a:rPr lang="en-US" dirty="0"/>
              <a:t>enables instances in a private subnet to connect to the internet or other AWS services, but prevents the internet from initiating a connection with those instances.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create a NAT gateway, you must specify the public subnet in which the NAT gateway should reside. You must also specify an Elastic IP address to associate with the NAT gateway when you create it. After you create</a:t>
            </a:r>
            <a:r>
              <a:rPr lang="en-US" baseline="0" dirty="0"/>
              <a:t> </a:t>
            </a:r>
            <a:r>
              <a:rPr lang="en-US" dirty="0"/>
              <a:t>a NAT gateway, you must update the route table that</a:t>
            </a:r>
            <a:r>
              <a:rPr lang="en-US" baseline="0" dirty="0"/>
              <a:t> is </a:t>
            </a:r>
            <a:r>
              <a:rPr lang="en-US" dirty="0"/>
              <a:t>associated with one or more of your private subnets to point internet-bound traffic to the NAT gateway. Thus, instances in your private subnets can communicate with the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You can also use a NAT instance in a public subnet in your VPC instead of a NAT gateway. However, a NAT gateway </a:t>
            </a:r>
            <a:r>
              <a:rPr lang="en-US" dirty="0"/>
              <a:t>is a managed NAT service that provides better availability, higher bandwidth, and less administrative effort. For common use cases, AWS recommends that you use a NAT gateway instead of a NAT instance. </a:t>
            </a: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See the AWS Documentation for more information about</a:t>
            </a:r>
          </a:p>
          <a:p>
            <a:pPr marL="171450" indent="-171450">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NAT gateways at </a:t>
            </a:r>
            <a:r>
              <a:rPr lang="en-US" dirty="0">
                <a:ea typeface="Amazon Ember Light" panose="020B0403020204020204" pitchFamily="34" charset="0"/>
                <a:cs typeface="Amazon Ember Light" panose="020B0403020204020204" pitchFamily="34" charset="0"/>
                <a:hlinkClick r:id="rId3"/>
              </a:rPr>
              <a:t>https://docs.aws.amazon.com/vpc/latest/userguide/vpc-nat-gateway.html</a:t>
            </a:r>
            <a:r>
              <a:rPr lang="en-US" dirty="0">
                <a:ea typeface="Amazon Ember Light" panose="020B0403020204020204" pitchFamily="34" charset="0"/>
                <a:cs typeface="Amazon Ember Light" panose="020B0403020204020204" pitchFamily="34" charset="0"/>
              </a:rPr>
              <a:t>.</a:t>
            </a:r>
          </a:p>
          <a:p>
            <a:pPr marL="171450" indent="-171450">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NAT instances at </a:t>
            </a:r>
            <a:r>
              <a:rPr lang="en-US" dirty="0">
                <a:ea typeface="Amazon Ember Light" panose="020B0403020204020204" pitchFamily="34" charset="0"/>
                <a:cs typeface="Amazon Ember Light" panose="020B0403020204020204" pitchFamily="34" charset="0"/>
                <a:hlinkClick r:id="rId4"/>
              </a:rPr>
              <a:t>https://docs.aws.amazon.com/vpc/latest/userguide/VPC_NAT_Instance.html</a:t>
            </a:r>
            <a:r>
              <a:rPr lang="en-US" dirty="0">
                <a:ea typeface="Amazon Ember Light" panose="020B0403020204020204" pitchFamily="34" charset="0"/>
                <a:cs typeface="Amazon Ember Light" panose="020B0403020204020204" pitchFamily="34" charset="0"/>
              </a:rPr>
              <a:t>.</a:t>
            </a:r>
          </a:p>
          <a:p>
            <a:pPr marL="171450" indent="-171450">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Differences between NAT gateways and NAT instances at </a:t>
            </a:r>
            <a:r>
              <a:rPr lang="en-US" dirty="0">
                <a:ea typeface="Amazon Ember Light" panose="020B0403020204020204" pitchFamily="34" charset="0"/>
                <a:cs typeface="Amazon Ember Light" panose="020B0403020204020204" pitchFamily="34" charset="0"/>
                <a:hlinkClick r:id="rId5"/>
              </a:rPr>
              <a:t>https://docs.aws.amazon.com/vpc/latest/userguide/vpc-nat-comparison.html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616884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7DADB-1A28-403A-93EC-FED2FF66B9BB}" type="slidenum">
              <a:rPr lang="en-US" smtClean="0"/>
              <a:t>2</a:t>
            </a:fld>
            <a:endParaRPr lang="en-US"/>
          </a:p>
        </p:txBody>
      </p:sp>
    </p:spTree>
    <p:extLst>
      <p:ext uri="{BB962C8B-B14F-4D97-AF65-F5344CB8AC3E}">
        <p14:creationId xmlns:p14="http://schemas.microsoft.com/office/powerpoint/2010/main" val="3623769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7DADB-1A28-403A-93EC-FED2FF66B9BB}" type="slidenum">
              <a:rPr lang="en-US" smtClean="0"/>
              <a:t>16</a:t>
            </a:fld>
            <a:endParaRPr lang="en-US"/>
          </a:p>
        </p:txBody>
      </p:sp>
    </p:spTree>
    <p:extLst>
      <p:ext uri="{BB962C8B-B14F-4D97-AF65-F5344CB8AC3E}">
        <p14:creationId xmlns:p14="http://schemas.microsoft.com/office/powerpoint/2010/main" val="2358810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7DADB-1A28-403A-93EC-FED2FF66B9BB}" type="slidenum">
              <a:rPr lang="en-US" smtClean="0"/>
              <a:t>26</a:t>
            </a:fld>
            <a:endParaRPr lang="en-US"/>
          </a:p>
        </p:txBody>
      </p:sp>
    </p:spTree>
    <p:extLst>
      <p:ext uri="{BB962C8B-B14F-4D97-AF65-F5344CB8AC3E}">
        <p14:creationId xmlns:p14="http://schemas.microsoft.com/office/powerpoint/2010/main" val="179862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7DADB-1A28-403A-93EC-FED2FF66B9BB}" type="slidenum">
              <a:rPr lang="en-US" smtClean="0"/>
              <a:t>36</a:t>
            </a:fld>
            <a:endParaRPr lang="en-US"/>
          </a:p>
        </p:txBody>
      </p:sp>
    </p:spTree>
    <p:extLst>
      <p:ext uri="{BB962C8B-B14F-4D97-AF65-F5344CB8AC3E}">
        <p14:creationId xmlns:p14="http://schemas.microsoft.com/office/powerpoint/2010/main" val="19271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4" name="Notes Placeholder 3"/>
          <p:cNvSpPr>
            <a:spLocks noGrp="1"/>
          </p:cNvSpPr>
          <p:nvPr>
            <p:ph type="body" sz="quarter" idx="10"/>
          </p:nvPr>
        </p:nvSpPr>
        <p:spPr>
          <a:xfrm>
            <a:off x="777875" y="4840288"/>
            <a:ext cx="6216650" cy="3960812"/>
          </a:xfrm>
          <a:prstGeom prst="rect">
            <a:avLst/>
          </a:prstGeom>
        </p:spPr>
        <p:txBody>
          <a:bodyPr/>
          <a:lstStyle/>
          <a:p>
            <a:r>
              <a:rPr lang="en-US" dirty="0"/>
              <a:t>Security and compliance are a shared responsibility between AWS and the customer. This shared responsibility model is designed to help relieve the customer’s operational burden. At the same time, to provide the flexibility and customer control that enables the deployment of customer solutions on AWS, the customer remains responsible for some aspects of the overall security. The differentiation of who is responsible for what is commonly referred to as </a:t>
            </a:r>
            <a:r>
              <a:rPr lang="en-US" i="1" dirty="0"/>
              <a:t>security “of” the cloud</a:t>
            </a:r>
            <a:r>
              <a:rPr lang="en-US" dirty="0"/>
              <a:t> versus </a:t>
            </a:r>
            <a:r>
              <a:rPr lang="en-US" i="1" dirty="0"/>
              <a:t>security “in” the cloud</a:t>
            </a:r>
            <a:r>
              <a:rPr lang="en-US" dirty="0"/>
              <a:t>.</a:t>
            </a:r>
          </a:p>
          <a:p>
            <a:endParaRPr lang="en-US" b="1" dirty="0"/>
          </a:p>
          <a:p>
            <a:r>
              <a:rPr lang="en-US" b="1" dirty="0"/>
              <a:t>AWS </a:t>
            </a:r>
            <a:r>
              <a:rPr lang="en-US" b="0" dirty="0"/>
              <a:t>operates, manages, and controls the components from the software </a:t>
            </a:r>
            <a:r>
              <a:rPr lang="en-US" dirty="0"/>
              <a:t>virtualization layer down to the physical security of the facilities where AWS services operate.</a:t>
            </a:r>
            <a:r>
              <a:rPr lang="en-US" b="1" dirty="0"/>
              <a:t> AWS is responsible</a:t>
            </a:r>
            <a:r>
              <a:rPr lang="en-US" dirty="0"/>
              <a:t> for protecting the infrastructure that runs all the services that</a:t>
            </a:r>
            <a:r>
              <a:rPr lang="en-US" baseline="0" dirty="0"/>
              <a:t> are </a:t>
            </a:r>
            <a:r>
              <a:rPr lang="en-US" dirty="0"/>
              <a:t>offered in the AWS Cloud. This infrastructure is composed of the hardware, software, networking, and facilities that run the AWS Cloud services.</a:t>
            </a:r>
          </a:p>
          <a:p>
            <a:endParaRPr lang="en-US" dirty="0"/>
          </a:p>
          <a:p>
            <a:r>
              <a:rPr lang="en-US" b="1" dirty="0"/>
              <a:t>The customer is responsible</a:t>
            </a:r>
            <a:r>
              <a:rPr lang="en-US" dirty="0"/>
              <a:t> for the encryption of data at rest and data in transit. The customer should also ensure that the network is configured for security and that security credentials and logins are managed safely. Additionally, the customer is responsible for the configuration of security groups and the configuration of the operating system that run on compute instances that they launch (including updates and security patches). </a:t>
            </a:r>
          </a:p>
          <a:p>
            <a:endParaRPr lang="en-US" sz="1100" dirty="0"/>
          </a:p>
        </p:txBody>
      </p:sp>
    </p:spTree>
    <p:extLst>
      <p:ext uri="{BB962C8B-B14F-4D97-AF65-F5344CB8AC3E}">
        <p14:creationId xmlns:p14="http://schemas.microsoft.com/office/powerpoint/2010/main" val="3301062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7"/>
            <a:ext cx="6216650" cy="4774767"/>
          </a:xfrm>
          <a:prstGeom prst="rect">
            <a:avLst/>
          </a:prstGeom>
        </p:spPr>
        <p:txBody>
          <a:bodyPr/>
          <a:lstStyle/>
          <a:p>
            <a:r>
              <a:rPr lang="en-US" kern="1200" dirty="0">
                <a:solidFill>
                  <a:schemeClr val="tx1"/>
                </a:solidFill>
                <a:effectLst/>
                <a:ea typeface="+mn-ea"/>
                <a:cs typeface="+mn-cs"/>
              </a:rPr>
              <a:t>Consider the case where a customer uses the AWS services and resources that</a:t>
            </a:r>
            <a:r>
              <a:rPr lang="en-US" kern="1200" baseline="0" dirty="0">
                <a:solidFill>
                  <a:schemeClr val="tx1"/>
                </a:solidFill>
                <a:effectLst/>
                <a:ea typeface="+mn-ea"/>
                <a:cs typeface="+mn-cs"/>
              </a:rPr>
              <a:t> are </a:t>
            </a:r>
            <a:r>
              <a:rPr lang="en-US" kern="1200" dirty="0">
                <a:solidFill>
                  <a:schemeClr val="tx1"/>
                </a:solidFill>
                <a:effectLst/>
                <a:ea typeface="+mn-ea"/>
                <a:cs typeface="+mn-cs"/>
              </a:rPr>
              <a:t>shown here. Who is responsible for maintaining security? AWS or the customer?</a:t>
            </a:r>
          </a:p>
        </p:txBody>
      </p:sp>
    </p:spTree>
    <p:extLst>
      <p:ext uri="{BB962C8B-B14F-4D97-AF65-F5344CB8AC3E}">
        <p14:creationId xmlns:p14="http://schemas.microsoft.com/office/powerpoint/2010/main" val="3318010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7"/>
            <a:ext cx="6216650" cy="4774767"/>
          </a:xfrm>
          <a:prstGeom prst="rect">
            <a:avLst/>
          </a:prstGeom>
        </p:spPr>
        <p:txBody>
          <a:bodyPr/>
          <a:lstStyle/>
          <a:p>
            <a:r>
              <a:rPr lang="en-US" kern="1200" dirty="0">
                <a:solidFill>
                  <a:schemeClr val="tx1"/>
                </a:solidFill>
                <a:effectLst/>
                <a:ea typeface="+mn-ea"/>
                <a:cs typeface="+mn-cs"/>
              </a:rPr>
              <a:t>The customer uses Amazon Simple Storage Service</a:t>
            </a:r>
            <a:r>
              <a:rPr lang="en-US" kern="1200" baseline="0" dirty="0">
                <a:solidFill>
                  <a:schemeClr val="tx1"/>
                </a:solidFill>
                <a:effectLst/>
                <a:ea typeface="+mn-ea"/>
                <a:cs typeface="+mn-cs"/>
              </a:rPr>
              <a:t> (Amazon</a:t>
            </a:r>
            <a:r>
              <a:rPr lang="en-US" kern="1200" dirty="0">
                <a:solidFill>
                  <a:schemeClr val="tx1"/>
                </a:solidFill>
                <a:effectLst/>
                <a:ea typeface="+mn-ea"/>
                <a:cs typeface="+mn-cs"/>
              </a:rPr>
              <a:t> </a:t>
            </a:r>
            <a:r>
              <a:rPr lang="en-US" kern="1200" dirty="0" err="1">
                <a:solidFill>
                  <a:schemeClr val="tx1"/>
                </a:solidFill>
                <a:effectLst/>
                <a:ea typeface="+mn-ea"/>
                <a:cs typeface="+mn-cs"/>
              </a:rPr>
              <a:t>S3</a:t>
            </a:r>
            <a:r>
              <a:rPr lang="en-US" kern="1200" dirty="0">
                <a:solidFill>
                  <a:schemeClr val="tx1"/>
                </a:solidFill>
                <a:effectLst/>
                <a:ea typeface="+mn-ea"/>
                <a:cs typeface="+mn-cs"/>
              </a:rPr>
              <a:t>) to store data. The customer configured a virtual private</a:t>
            </a:r>
            <a:r>
              <a:rPr lang="en-US" kern="1200" baseline="0" dirty="0">
                <a:solidFill>
                  <a:schemeClr val="tx1"/>
                </a:solidFill>
                <a:effectLst/>
                <a:ea typeface="+mn-ea"/>
                <a:cs typeface="+mn-cs"/>
              </a:rPr>
              <a:t> cloud (</a:t>
            </a:r>
            <a:r>
              <a:rPr lang="en-US" kern="1200" dirty="0" err="1">
                <a:solidFill>
                  <a:schemeClr val="tx1"/>
                </a:solidFill>
                <a:effectLst/>
                <a:ea typeface="+mn-ea"/>
                <a:cs typeface="+mn-cs"/>
              </a:rPr>
              <a:t>VPC</a:t>
            </a:r>
            <a:r>
              <a:rPr lang="en-US" kern="1200" dirty="0">
                <a:solidFill>
                  <a:schemeClr val="tx1"/>
                </a:solidFill>
                <a:effectLst/>
                <a:ea typeface="+mn-ea"/>
                <a:cs typeface="+mn-cs"/>
              </a:rPr>
              <a:t>) with Amazon Virtual Private Cloud (Amazon </a:t>
            </a:r>
            <a:r>
              <a:rPr lang="en-US" kern="1200" dirty="0" err="1">
                <a:solidFill>
                  <a:schemeClr val="tx1"/>
                </a:solidFill>
                <a:effectLst/>
                <a:ea typeface="+mn-ea"/>
                <a:cs typeface="+mn-cs"/>
              </a:rPr>
              <a:t>VPC</a:t>
            </a:r>
            <a:r>
              <a:rPr lang="en-US" kern="1200" dirty="0">
                <a:solidFill>
                  <a:schemeClr val="tx1"/>
                </a:solidFill>
                <a:effectLst/>
                <a:ea typeface="+mn-ea"/>
                <a:cs typeface="+mn-cs"/>
              </a:rPr>
              <a:t>). The </a:t>
            </a:r>
            <a:r>
              <a:rPr lang="en-US" kern="1200" dirty="0" err="1">
                <a:solidFill>
                  <a:schemeClr val="tx1"/>
                </a:solidFill>
                <a:effectLst/>
                <a:ea typeface="+mn-ea"/>
                <a:cs typeface="+mn-cs"/>
              </a:rPr>
              <a:t>EC2</a:t>
            </a:r>
            <a:r>
              <a:rPr lang="en-US" kern="1200" dirty="0">
                <a:solidFill>
                  <a:schemeClr val="tx1"/>
                </a:solidFill>
                <a:effectLst/>
                <a:ea typeface="+mn-ea"/>
                <a:cs typeface="+mn-cs"/>
              </a:rPr>
              <a:t> instance and the Oracle database instance that they created both run in the </a:t>
            </a:r>
            <a:r>
              <a:rPr lang="en-US" kern="1200" dirty="0" err="1">
                <a:solidFill>
                  <a:schemeClr val="tx1"/>
                </a:solidFill>
                <a:effectLst/>
                <a:ea typeface="+mn-ea"/>
                <a:cs typeface="+mn-cs"/>
              </a:rPr>
              <a:t>VPC</a:t>
            </a:r>
            <a:r>
              <a:rPr lang="en-US" kern="1200" dirty="0">
                <a:solidFill>
                  <a:schemeClr val="tx1"/>
                </a:solidFill>
                <a:effectLst/>
                <a:ea typeface="+mn-ea"/>
                <a:cs typeface="+mn-cs"/>
              </a:rPr>
              <a:t>.</a:t>
            </a:r>
          </a:p>
          <a:p>
            <a:endParaRPr lang="en-US" kern="1200" dirty="0">
              <a:solidFill>
                <a:schemeClr val="tx1"/>
              </a:solidFill>
              <a:effectLst/>
              <a:ea typeface="+mn-ea"/>
              <a:cs typeface="+mn-cs"/>
            </a:endParaRPr>
          </a:p>
          <a:p>
            <a:r>
              <a:rPr lang="en-US" kern="1200" dirty="0">
                <a:solidFill>
                  <a:schemeClr val="tx1"/>
                </a:solidFill>
                <a:effectLst/>
                <a:ea typeface="+mn-ea"/>
                <a:cs typeface="+mn-cs"/>
              </a:rPr>
              <a:t>In this example, the customer must manage the guest operating system (OS) that runs on the </a:t>
            </a:r>
            <a:r>
              <a:rPr lang="en-US" b="1" kern="1200" dirty="0" err="1">
                <a:solidFill>
                  <a:schemeClr val="tx1"/>
                </a:solidFill>
                <a:effectLst/>
                <a:ea typeface="+mn-ea"/>
                <a:cs typeface="+mn-cs"/>
              </a:rPr>
              <a:t>EC2</a:t>
            </a:r>
            <a:r>
              <a:rPr lang="en-US" b="1" kern="1200" dirty="0">
                <a:solidFill>
                  <a:schemeClr val="tx1"/>
                </a:solidFill>
                <a:effectLst/>
                <a:ea typeface="+mn-ea"/>
                <a:cs typeface="+mn-cs"/>
              </a:rPr>
              <a:t> instance</a:t>
            </a:r>
            <a:r>
              <a:rPr lang="en-US" kern="1200" dirty="0">
                <a:solidFill>
                  <a:schemeClr val="tx1"/>
                </a:solidFill>
                <a:effectLst/>
                <a:ea typeface="+mn-ea"/>
                <a:cs typeface="+mn-cs"/>
              </a:rPr>
              <a:t>. Over time, the guest OS will need to be upgraded and have security patches applied. Additionally, any application software or utilities that the customer installed on the Amazon </a:t>
            </a:r>
            <a:r>
              <a:rPr lang="en-US" kern="1200" dirty="0" err="1">
                <a:solidFill>
                  <a:schemeClr val="tx1"/>
                </a:solidFill>
                <a:effectLst/>
                <a:ea typeface="+mn-ea"/>
                <a:cs typeface="+mn-cs"/>
              </a:rPr>
              <a:t>EC2</a:t>
            </a:r>
            <a:r>
              <a:rPr lang="en-US" kern="1200" dirty="0">
                <a:solidFill>
                  <a:schemeClr val="tx1"/>
                </a:solidFill>
                <a:effectLst/>
                <a:ea typeface="+mn-ea"/>
                <a:cs typeface="+mn-cs"/>
              </a:rPr>
              <a:t> instance must also be maintained. The customer is responsible for configuring the AWS firewall (or security group) that is applied to the Amazon </a:t>
            </a:r>
            <a:r>
              <a:rPr lang="en-US" kern="1200" dirty="0" err="1">
                <a:solidFill>
                  <a:schemeClr val="tx1"/>
                </a:solidFill>
                <a:effectLst/>
                <a:ea typeface="+mn-ea"/>
                <a:cs typeface="+mn-cs"/>
              </a:rPr>
              <a:t>EC2</a:t>
            </a:r>
            <a:r>
              <a:rPr lang="en-US" kern="1200" dirty="0">
                <a:solidFill>
                  <a:schemeClr val="tx1"/>
                </a:solidFill>
                <a:effectLst/>
                <a:ea typeface="+mn-ea"/>
                <a:cs typeface="+mn-cs"/>
              </a:rPr>
              <a:t> instance. The customer is also responsible for the </a:t>
            </a:r>
            <a:r>
              <a:rPr lang="en-US" b="1" kern="1200" dirty="0" err="1">
                <a:solidFill>
                  <a:schemeClr val="tx1"/>
                </a:solidFill>
                <a:effectLst/>
                <a:ea typeface="+mn-ea"/>
                <a:cs typeface="+mn-cs"/>
              </a:rPr>
              <a:t>VPC</a:t>
            </a:r>
            <a:r>
              <a:rPr lang="en-US" kern="1200" dirty="0">
                <a:solidFill>
                  <a:schemeClr val="tx1"/>
                </a:solidFill>
                <a:effectLst/>
                <a:ea typeface="+mn-ea"/>
                <a:cs typeface="+mn-cs"/>
              </a:rPr>
              <a:t> configurations that specify the network conditions in which the Amazon </a:t>
            </a:r>
            <a:r>
              <a:rPr lang="en-US" kern="1200" dirty="0" err="1">
                <a:solidFill>
                  <a:schemeClr val="tx1"/>
                </a:solidFill>
                <a:effectLst/>
                <a:ea typeface="+mn-ea"/>
                <a:cs typeface="+mn-cs"/>
              </a:rPr>
              <a:t>EC2</a:t>
            </a:r>
            <a:r>
              <a:rPr lang="en-US" kern="1200" dirty="0">
                <a:solidFill>
                  <a:schemeClr val="tx1"/>
                </a:solidFill>
                <a:effectLst/>
                <a:ea typeface="+mn-ea"/>
                <a:cs typeface="+mn-cs"/>
              </a:rPr>
              <a:t> instance runs. These tasks are the same security tasks that IT staff</a:t>
            </a:r>
            <a:r>
              <a:rPr lang="en-US" kern="1200" baseline="0" dirty="0">
                <a:solidFill>
                  <a:schemeClr val="tx1"/>
                </a:solidFill>
                <a:effectLst/>
                <a:ea typeface="+mn-ea"/>
                <a:cs typeface="+mn-cs"/>
              </a:rPr>
              <a:t> would </a:t>
            </a:r>
            <a:r>
              <a:rPr lang="en-US" kern="1200" dirty="0">
                <a:solidFill>
                  <a:schemeClr val="tx1"/>
                </a:solidFill>
                <a:effectLst/>
                <a:ea typeface="+mn-ea"/>
                <a:cs typeface="+mn-cs"/>
              </a:rPr>
              <a:t>perform, no matter where their servers are located. </a:t>
            </a:r>
          </a:p>
          <a:p>
            <a:endParaRPr lang="en-US" kern="1200" dirty="0">
              <a:solidFill>
                <a:schemeClr val="tx1"/>
              </a:solidFill>
              <a:effectLst/>
              <a:ea typeface="+mn-ea"/>
              <a:cs typeface="+mn-cs"/>
            </a:endParaRPr>
          </a:p>
          <a:p>
            <a:r>
              <a:rPr lang="en-US" b="0" i="0" kern="1200" dirty="0">
                <a:solidFill>
                  <a:schemeClr val="tx1"/>
                </a:solidFill>
                <a:effectLst/>
                <a:ea typeface="+mn-ea"/>
                <a:cs typeface="+mn-cs"/>
              </a:rPr>
              <a:t>The </a:t>
            </a:r>
            <a:r>
              <a:rPr lang="en-US" i="0" kern="1200" dirty="0">
                <a:solidFill>
                  <a:schemeClr val="tx1"/>
                </a:solidFill>
                <a:effectLst/>
                <a:ea typeface="+mn-ea"/>
                <a:cs typeface="+mn-cs"/>
              </a:rPr>
              <a:t>Oracle instance </a:t>
            </a:r>
            <a:r>
              <a:rPr lang="en-US" b="0" i="0" kern="1200" dirty="0">
                <a:solidFill>
                  <a:schemeClr val="tx1"/>
                </a:solidFill>
                <a:effectLst/>
                <a:ea typeface="+mn-ea"/>
                <a:cs typeface="+mn-cs"/>
              </a:rPr>
              <a:t>in this example provides an interesting case study in terms of AWS or customer responsibility. </a:t>
            </a:r>
            <a:r>
              <a:rPr lang="en-US" b="1" i="0" kern="1200" dirty="0">
                <a:solidFill>
                  <a:schemeClr val="tx1"/>
                </a:solidFill>
                <a:effectLst/>
                <a:ea typeface="+mn-ea"/>
                <a:cs typeface="+mn-cs"/>
              </a:rPr>
              <a:t>If the database runs on an </a:t>
            </a:r>
            <a:r>
              <a:rPr lang="en-US" b="1" i="0" kern="1200" dirty="0" err="1">
                <a:solidFill>
                  <a:schemeClr val="tx1"/>
                </a:solidFill>
                <a:effectLst/>
                <a:ea typeface="+mn-ea"/>
                <a:cs typeface="+mn-cs"/>
              </a:rPr>
              <a:t>EC2</a:t>
            </a:r>
            <a:r>
              <a:rPr lang="en-US" b="1" i="0" kern="1200" dirty="0">
                <a:solidFill>
                  <a:schemeClr val="tx1"/>
                </a:solidFill>
                <a:effectLst/>
                <a:ea typeface="+mn-ea"/>
                <a:cs typeface="+mn-cs"/>
              </a:rPr>
              <a:t> instance</a:t>
            </a:r>
            <a:r>
              <a:rPr lang="en-US" b="0" i="0" kern="1200" dirty="0">
                <a:solidFill>
                  <a:schemeClr val="tx1"/>
                </a:solidFill>
                <a:effectLst/>
                <a:ea typeface="+mn-ea"/>
                <a:cs typeface="+mn-cs"/>
              </a:rPr>
              <a:t>, then it is the customer's responsibility to apply Oracle software upgrades and patches. However, </a:t>
            </a:r>
            <a:r>
              <a:rPr lang="en-US" b="1" i="0" kern="1200" dirty="0">
                <a:solidFill>
                  <a:schemeClr val="tx1"/>
                </a:solidFill>
                <a:effectLst/>
                <a:ea typeface="+mn-ea"/>
                <a:cs typeface="+mn-cs"/>
              </a:rPr>
              <a:t>if the database runs as an Amazon </a:t>
            </a:r>
            <a:r>
              <a:rPr lang="en-US" b="1" i="0" kern="1200" dirty="0" err="1">
                <a:solidFill>
                  <a:schemeClr val="tx1"/>
                </a:solidFill>
                <a:effectLst/>
                <a:ea typeface="+mn-ea"/>
                <a:cs typeface="+mn-cs"/>
              </a:rPr>
              <a:t>RDS</a:t>
            </a:r>
            <a:r>
              <a:rPr lang="en-US" b="1" i="0" kern="1200" dirty="0">
                <a:solidFill>
                  <a:schemeClr val="tx1"/>
                </a:solidFill>
                <a:effectLst/>
                <a:ea typeface="+mn-ea"/>
                <a:cs typeface="+mn-cs"/>
              </a:rPr>
              <a:t> instance</a:t>
            </a:r>
            <a:r>
              <a:rPr lang="en-US" b="0" i="0" kern="1200" dirty="0">
                <a:solidFill>
                  <a:schemeClr val="tx1"/>
                </a:solidFill>
                <a:effectLst/>
                <a:ea typeface="+mn-ea"/>
                <a:cs typeface="+mn-cs"/>
              </a:rPr>
              <a:t>, then it is the responsibility</a:t>
            </a:r>
            <a:r>
              <a:rPr lang="en-US" b="0" i="0" kern="1200" baseline="0" dirty="0">
                <a:solidFill>
                  <a:schemeClr val="tx1"/>
                </a:solidFill>
                <a:effectLst/>
                <a:ea typeface="+mn-ea"/>
                <a:cs typeface="+mn-cs"/>
              </a:rPr>
              <a:t> of </a:t>
            </a:r>
            <a:r>
              <a:rPr lang="en-US" b="0" i="0" kern="1200" dirty="0">
                <a:solidFill>
                  <a:schemeClr val="tx1"/>
                </a:solidFill>
                <a:effectLst/>
                <a:ea typeface="+mn-ea"/>
                <a:cs typeface="+mn-cs"/>
              </a:rPr>
              <a:t>AWS to apply Oracle software upgrades and patches. Because Amazon </a:t>
            </a:r>
            <a:r>
              <a:rPr lang="en-US" b="0" i="0" kern="1200" dirty="0" err="1">
                <a:solidFill>
                  <a:schemeClr val="tx1"/>
                </a:solidFill>
                <a:effectLst/>
                <a:ea typeface="+mn-ea"/>
                <a:cs typeface="+mn-cs"/>
              </a:rPr>
              <a:t>RDS</a:t>
            </a:r>
            <a:r>
              <a:rPr lang="en-US" b="0" i="0" kern="1200" dirty="0">
                <a:solidFill>
                  <a:schemeClr val="tx1"/>
                </a:solidFill>
                <a:effectLst/>
                <a:ea typeface="+mn-ea"/>
                <a:cs typeface="+mn-cs"/>
              </a:rPr>
              <a:t> is a managed database offering, time-consuming database administration tasks—which</a:t>
            </a:r>
            <a:r>
              <a:rPr lang="en-US" b="0" i="0" kern="1200" baseline="0" dirty="0">
                <a:solidFill>
                  <a:schemeClr val="tx1"/>
                </a:solidFill>
                <a:effectLst/>
                <a:ea typeface="+mn-ea"/>
                <a:cs typeface="+mn-cs"/>
              </a:rPr>
              <a:t> </a:t>
            </a:r>
            <a:r>
              <a:rPr lang="en-US" b="0" i="0" kern="1200" dirty="0">
                <a:solidFill>
                  <a:schemeClr val="tx1"/>
                </a:solidFill>
                <a:effectLst/>
                <a:ea typeface="+mn-ea"/>
                <a:cs typeface="+mn-cs"/>
              </a:rPr>
              <a:t>include provisioning, backups, software patching, monitoring, and hardware scaling—are handled by AWS. To learn more, see </a:t>
            </a:r>
            <a:r>
              <a:rPr lang="en-US" dirty="0">
                <a:ea typeface="Amazon Ember Light" panose="020B0403020204020204" pitchFamily="34" charset="0"/>
                <a:cs typeface="Amazon Ember Light" panose="020B0403020204020204" pitchFamily="34" charset="0"/>
              </a:rPr>
              <a:t>Best Practices for Running Oracle Database on AWS at </a:t>
            </a:r>
            <a:r>
              <a:rPr lang="en-US" dirty="0">
                <a:ea typeface="Amazon Ember Light" panose="020B0403020204020204" pitchFamily="34" charset="0"/>
                <a:cs typeface="Amazon Ember Light" panose="020B0403020204020204" pitchFamily="34" charset="0"/>
                <a:hlinkClick r:id="rId3"/>
              </a:rPr>
              <a:t>https://docs.aws.amazon.com/whitepapers/latest/oracle-database-aws-best-practices/oracle-database-aws-best-practices.html</a:t>
            </a:r>
            <a:r>
              <a:rPr lang="en-US" dirty="0">
                <a:ea typeface="Amazon Ember Light" panose="020B0403020204020204" pitchFamily="34" charset="0"/>
                <a:cs typeface="Amazon Ember Light" panose="020B0403020204020204" pitchFamily="34" charset="0"/>
              </a:rPr>
              <a:t> for details.</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948459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Some key</a:t>
            </a:r>
            <a:r>
              <a:rPr lang="en-US" baseline="0">
                <a:latin typeface="+mn-lt"/>
              </a:rPr>
              <a:t> takeaways from this section of the module include:</a:t>
            </a:r>
          </a:p>
          <a:p>
            <a:pPr marL="171450" indent="-171450">
              <a:buFont typeface="Arial" panose="020B0604020202020204" pitchFamily="34" charset="0"/>
              <a:buChar char="•"/>
            </a:pPr>
            <a:r>
              <a:rPr lang="en-US" b="1"/>
              <a:t>IAM policies </a:t>
            </a:r>
            <a:r>
              <a:rPr lang="en-US"/>
              <a:t>are constructed with JavaScript Object Notation (JSON) and define permissions.</a:t>
            </a:r>
          </a:p>
          <a:p>
            <a:pPr marL="628650" lvl="1" indent="-171450">
              <a:buFont typeface="Arial" panose="020B0604020202020204" pitchFamily="34" charset="0"/>
              <a:buChar char="•"/>
            </a:pPr>
            <a:r>
              <a:rPr lang="en-US"/>
              <a:t>IAM policies can be attached to any </a:t>
            </a:r>
            <a:r>
              <a:rPr lang="en-US" b="1"/>
              <a:t>IAM entity</a:t>
            </a:r>
            <a:r>
              <a:rPr lang="en-US"/>
              <a:t>.</a:t>
            </a:r>
          </a:p>
          <a:p>
            <a:pPr marL="628650" lvl="1" indent="-171450">
              <a:buFont typeface="Arial" panose="020B0604020202020204" pitchFamily="34" charset="0"/>
              <a:buChar char="•"/>
            </a:pPr>
            <a:r>
              <a:rPr lang="en-US"/>
              <a:t>Entities are IAM users, IAM groups, and IAM roles.</a:t>
            </a:r>
          </a:p>
          <a:p>
            <a:pPr marL="171450" indent="-171450">
              <a:buFont typeface="Arial" panose="020B0604020202020204" pitchFamily="34" charset="0"/>
              <a:buChar char="•"/>
            </a:pPr>
            <a:r>
              <a:rPr lang="en-US"/>
              <a:t>An </a:t>
            </a:r>
            <a:r>
              <a:rPr lang="en-US" b="1"/>
              <a:t>IAM user </a:t>
            </a:r>
            <a:r>
              <a:rPr lang="en-US"/>
              <a:t>provides a way for a person, application, or service to authenticate to AWS.</a:t>
            </a:r>
          </a:p>
          <a:p>
            <a:pPr marL="171450" indent="-171450">
              <a:buFont typeface="Arial" panose="020B0604020202020204" pitchFamily="34" charset="0"/>
              <a:buChar char="•"/>
            </a:pPr>
            <a:r>
              <a:rPr lang="en-US"/>
              <a:t>An </a:t>
            </a:r>
            <a:r>
              <a:rPr lang="en-US" b="1"/>
              <a:t>IAM group </a:t>
            </a:r>
            <a:r>
              <a:rPr lang="en-US"/>
              <a:t>is a simple way to attach the same policies to multiple users.</a:t>
            </a:r>
          </a:p>
          <a:p>
            <a:pPr marL="171450" indent="-171450">
              <a:buFont typeface="Arial" panose="020B0604020202020204" pitchFamily="34" charset="0"/>
              <a:buChar char="•"/>
            </a:pPr>
            <a:r>
              <a:rPr lang="en-US"/>
              <a:t>An </a:t>
            </a:r>
            <a:r>
              <a:rPr lang="en-US" b="1"/>
              <a:t>IAM role </a:t>
            </a:r>
            <a:r>
              <a:rPr lang="en-US"/>
              <a:t>can have permissions policies attached to it,</a:t>
            </a:r>
            <a:r>
              <a:rPr lang="en-US" baseline="0"/>
              <a:t> </a:t>
            </a:r>
            <a:r>
              <a:rPr lang="en-US"/>
              <a:t>and can be used to delegate temporary access to users or applications.</a:t>
            </a:r>
            <a:endParaRPr lang="en-US">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1392015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5.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ags" Target="../tags/tag5.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9.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0.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3.xml"/><Relationship Id="rId1" Type="http://schemas.openxmlformats.org/officeDocument/2006/relationships/tags" Target="../tags/tag11.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3.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40.xml"/><Relationship Id="rId4" Type="http://schemas.openxmlformats.org/officeDocument/2006/relationships/image" Target="../media/image9.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41.xml"/><Relationship Id="rId4" Type="http://schemas.openxmlformats.org/officeDocument/2006/relationships/image" Target="../media/image9.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42.xml"/><Relationship Id="rId4" Type="http://schemas.openxmlformats.org/officeDocument/2006/relationships/image" Target="../media/image9.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43.xml"/><Relationship Id="rId4" Type="http://schemas.openxmlformats.org/officeDocument/2006/relationships/image" Target="../media/image9.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44.xml"/><Relationship Id="rId4" Type="http://schemas.openxmlformats.org/officeDocument/2006/relationships/image" Target="../media/image9.svg"/></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47.xml"/><Relationship Id="rId4"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48.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50.xml"/><Relationship Id="rId4"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3.xml"/><Relationship Id="rId1" Type="http://schemas.openxmlformats.org/officeDocument/2006/relationships/tags" Target="../tags/tag52.xml"/><Relationship Id="rId4"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53.xml"/><Relationship Id="rId4" Type="http://schemas.openxmlformats.org/officeDocument/2006/relationships/image" Target="../media/image9.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5D76-BF2A-4CCB-80B1-AEB8C6DE60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E95CEB-6006-4421-B24D-FD22603151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93EDD7-62ED-4FE7-A46D-5E73FBBF1D0A}"/>
              </a:ext>
            </a:extLst>
          </p:cNvPr>
          <p:cNvSpPr>
            <a:spLocks noGrp="1"/>
          </p:cNvSpPr>
          <p:nvPr>
            <p:ph type="dt" sz="half" idx="10"/>
          </p:nvPr>
        </p:nvSpPr>
        <p:spPr/>
        <p:txBody>
          <a:bodyPr/>
          <a:lstStyle/>
          <a:p>
            <a:fld id="{336E48F0-2A1D-4C86-B0FB-54545D400879}" type="datetime1">
              <a:rPr lang="en-US" smtClean="0"/>
              <a:t>9/14/2022</a:t>
            </a:fld>
            <a:endParaRPr lang="en-US"/>
          </a:p>
        </p:txBody>
      </p:sp>
      <p:sp>
        <p:nvSpPr>
          <p:cNvPr id="5" name="Footer Placeholder 4">
            <a:extLst>
              <a:ext uri="{FF2B5EF4-FFF2-40B4-BE49-F238E27FC236}">
                <a16:creationId xmlns:a16="http://schemas.microsoft.com/office/drawing/2014/main" id="{ED87AED3-7507-4585-A396-1C2420FCC84B}"/>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C8FEDEB0-A7C3-41A0-B7AF-0FC2A9F839DD}"/>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807871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2217-5807-436E-98A3-8653014939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CA550E-6E24-41EC-9631-103BF36FEA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551356-CFCB-4999-9B0B-CD3D68F4C1E3}"/>
              </a:ext>
            </a:extLst>
          </p:cNvPr>
          <p:cNvSpPr>
            <a:spLocks noGrp="1"/>
          </p:cNvSpPr>
          <p:nvPr>
            <p:ph type="dt" sz="half" idx="10"/>
          </p:nvPr>
        </p:nvSpPr>
        <p:spPr/>
        <p:txBody>
          <a:bodyPr/>
          <a:lstStyle/>
          <a:p>
            <a:fld id="{BA23195E-3425-4552-B2C7-9A21AEE6B148}" type="datetime1">
              <a:rPr lang="en-US" smtClean="0"/>
              <a:t>9/14/2022</a:t>
            </a:fld>
            <a:endParaRPr lang="en-US"/>
          </a:p>
        </p:txBody>
      </p:sp>
      <p:sp>
        <p:nvSpPr>
          <p:cNvPr id="5" name="Footer Placeholder 4">
            <a:extLst>
              <a:ext uri="{FF2B5EF4-FFF2-40B4-BE49-F238E27FC236}">
                <a16:creationId xmlns:a16="http://schemas.microsoft.com/office/drawing/2014/main" id="{FFDA61F1-991F-433D-AA68-7A018F8F921C}"/>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08A1A00B-434F-44A4-BD43-A7F33FEE3F5C}"/>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348703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73C80E-DF3B-46B5-83EA-52519FE930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31EB85-30D1-4200-9A47-7FED49EA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515D48-5ABC-48E9-92C9-680CD57B83D3}"/>
              </a:ext>
            </a:extLst>
          </p:cNvPr>
          <p:cNvSpPr>
            <a:spLocks noGrp="1"/>
          </p:cNvSpPr>
          <p:nvPr>
            <p:ph type="dt" sz="half" idx="10"/>
          </p:nvPr>
        </p:nvSpPr>
        <p:spPr/>
        <p:txBody>
          <a:bodyPr/>
          <a:lstStyle/>
          <a:p>
            <a:fld id="{07C20F41-A76B-45F2-8C82-AB4037AD7646}" type="datetime1">
              <a:rPr lang="en-US" smtClean="0"/>
              <a:t>9/14/2022</a:t>
            </a:fld>
            <a:endParaRPr lang="en-US"/>
          </a:p>
        </p:txBody>
      </p:sp>
      <p:sp>
        <p:nvSpPr>
          <p:cNvPr id="5" name="Footer Placeholder 4">
            <a:extLst>
              <a:ext uri="{FF2B5EF4-FFF2-40B4-BE49-F238E27FC236}">
                <a16:creationId xmlns:a16="http://schemas.microsoft.com/office/drawing/2014/main" id="{4F106217-3F68-46AD-BDEA-66F0B91CC26C}"/>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0BF7D930-2675-42CE-978B-89A12BDD127C}"/>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1349531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F547070-8587-4E0B-AFF3-E9A8711FEB77}" type="datetime1">
              <a:rPr lang="en-US" smtClean="0"/>
              <a:t>9/14/2022</a:t>
            </a:fld>
            <a:endParaRPr lang="en-US"/>
          </a:p>
        </p:txBody>
      </p:sp>
      <p:sp>
        <p:nvSpPr>
          <p:cNvPr id="6" name="Slide Number Placeholder 5"/>
          <p:cNvSpPr>
            <a:spLocks noGrp="1"/>
          </p:cNvSpPr>
          <p:nvPr>
            <p:ph type="sldNum" sz="quarter" idx="12"/>
          </p:nvPr>
        </p:nvSpPr>
        <p:spPr/>
        <p:txBody>
          <a:bodyPr/>
          <a:lstStyle/>
          <a:p>
            <a:fld id="{89971D50-EA34-4159-9359-86BF8C19E22B}" type="slidenum">
              <a:rPr lang="en-US" smtClean="0"/>
              <a:t>‹#›</a:t>
            </a:fld>
            <a:endParaRPr lang="en-US"/>
          </a:p>
        </p:txBody>
      </p:sp>
      <p:sp>
        <p:nvSpPr>
          <p:cNvPr id="7"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4131392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17578C0-7C2E-44F1-B66F-82C1DF54C289}" type="datetime1">
              <a:rPr lang="en-US" smtClean="0"/>
              <a:t>9/14/2022</a:t>
            </a:fld>
            <a:endParaRPr lang="en-US"/>
          </a:p>
        </p:txBody>
      </p:sp>
      <p:sp>
        <p:nvSpPr>
          <p:cNvPr id="6" name="Slide Number Placeholder 5"/>
          <p:cNvSpPr>
            <a:spLocks noGrp="1"/>
          </p:cNvSpPr>
          <p:nvPr>
            <p:ph type="sldNum" sz="quarter" idx="12"/>
          </p:nvPr>
        </p:nvSpPr>
        <p:spPr/>
        <p:txBody>
          <a:bodyPr/>
          <a:lstStyle/>
          <a:p>
            <a:fld id="{89971D50-EA34-4159-9359-86BF8C19E22B}" type="slidenum">
              <a:rPr lang="en-US" smtClean="0"/>
              <a:t>‹#›</a:t>
            </a:fld>
            <a:endParaRPr lang="en-US"/>
          </a:p>
        </p:txBody>
      </p:sp>
      <p:sp>
        <p:nvSpPr>
          <p:cNvPr id="7"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2519106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609862-C049-4991-80B4-60EA4207C4F4}" type="datetime1">
              <a:rPr lang="en-US" smtClean="0"/>
              <a:t>9/14/2022</a:t>
            </a:fld>
            <a:endParaRPr lang="en-US"/>
          </a:p>
        </p:txBody>
      </p:sp>
      <p:sp>
        <p:nvSpPr>
          <p:cNvPr id="6" name="Slide Number Placeholder 5"/>
          <p:cNvSpPr>
            <a:spLocks noGrp="1"/>
          </p:cNvSpPr>
          <p:nvPr>
            <p:ph type="sldNum" sz="quarter" idx="12"/>
          </p:nvPr>
        </p:nvSpPr>
        <p:spPr/>
        <p:txBody>
          <a:bodyPr/>
          <a:lstStyle/>
          <a:p>
            <a:fld id="{89971D50-EA34-4159-9359-86BF8C19E22B}" type="slidenum">
              <a:rPr lang="en-US" smtClean="0"/>
              <a:t>‹#›</a:t>
            </a:fld>
            <a:endParaRPr lang="en-US"/>
          </a:p>
        </p:txBody>
      </p:sp>
      <p:sp>
        <p:nvSpPr>
          <p:cNvPr id="7"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2362998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B28D18-A9BC-476D-86C7-15FD7317CA98}" type="datetime1">
              <a:rPr lang="en-US" smtClean="0"/>
              <a:t>9/14/2022</a:t>
            </a:fld>
            <a:endParaRPr lang="en-US"/>
          </a:p>
        </p:txBody>
      </p:sp>
      <p:sp>
        <p:nvSpPr>
          <p:cNvPr id="7" name="Slide Number Placeholder 6"/>
          <p:cNvSpPr>
            <a:spLocks noGrp="1"/>
          </p:cNvSpPr>
          <p:nvPr>
            <p:ph type="sldNum" sz="quarter" idx="12"/>
          </p:nvPr>
        </p:nvSpPr>
        <p:spPr/>
        <p:txBody>
          <a:bodyPr/>
          <a:lstStyle/>
          <a:p>
            <a:fld id="{89971D50-EA34-4159-9359-86BF8C19E22B}" type="slidenum">
              <a:rPr lang="en-US" smtClean="0"/>
              <a:t>‹#›</a:t>
            </a:fld>
            <a:endParaRPr lang="en-US"/>
          </a:p>
        </p:txBody>
      </p:sp>
      <p:sp>
        <p:nvSpPr>
          <p:cNvPr id="8"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4180261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51072C-3C72-4D51-9C30-EC6A1666EB99}" type="datetime1">
              <a:rPr lang="en-US" smtClean="0"/>
              <a:t>9/14/2022</a:t>
            </a:fld>
            <a:endParaRPr lang="en-US"/>
          </a:p>
        </p:txBody>
      </p:sp>
      <p:sp>
        <p:nvSpPr>
          <p:cNvPr id="9" name="Slide Number Placeholder 8"/>
          <p:cNvSpPr>
            <a:spLocks noGrp="1"/>
          </p:cNvSpPr>
          <p:nvPr>
            <p:ph type="sldNum" sz="quarter" idx="12"/>
          </p:nvPr>
        </p:nvSpPr>
        <p:spPr/>
        <p:txBody>
          <a:bodyPr/>
          <a:lstStyle/>
          <a:p>
            <a:fld id="{89971D50-EA34-4159-9359-86BF8C19E22B}" type="slidenum">
              <a:rPr lang="en-US" smtClean="0"/>
              <a:t>‹#›</a:t>
            </a:fld>
            <a:endParaRPr lang="en-US"/>
          </a:p>
        </p:txBody>
      </p:sp>
      <p:sp>
        <p:nvSpPr>
          <p:cNvPr id="10"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1616610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B88CB5-A99C-4F56-90CE-C6698DE4CA45}" type="datetime1">
              <a:rPr lang="en-US" smtClean="0"/>
              <a:t>9/14/2022</a:t>
            </a:fld>
            <a:endParaRPr lang="en-US"/>
          </a:p>
        </p:txBody>
      </p:sp>
      <p:sp>
        <p:nvSpPr>
          <p:cNvPr id="5" name="Slide Number Placeholder 4"/>
          <p:cNvSpPr>
            <a:spLocks noGrp="1"/>
          </p:cNvSpPr>
          <p:nvPr>
            <p:ph type="sldNum" sz="quarter" idx="12"/>
          </p:nvPr>
        </p:nvSpPr>
        <p:spPr/>
        <p:txBody>
          <a:bodyPr/>
          <a:lstStyle/>
          <a:p>
            <a:fld id="{89971D50-EA34-4159-9359-86BF8C19E22B}" type="slidenum">
              <a:rPr lang="en-US" smtClean="0"/>
              <a:t>‹#›</a:t>
            </a:fld>
            <a:endParaRPr lang="en-US"/>
          </a:p>
        </p:txBody>
      </p:sp>
      <p:sp>
        <p:nvSpPr>
          <p:cNvPr id="6"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3834054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782895-C015-4367-90E7-3ACB3AC96D73}" type="datetime1">
              <a:rPr lang="en-US" smtClean="0"/>
              <a:t>9/14/2022</a:t>
            </a:fld>
            <a:endParaRPr lang="en-US"/>
          </a:p>
        </p:txBody>
      </p:sp>
      <p:sp>
        <p:nvSpPr>
          <p:cNvPr id="4" name="Slide Number Placeholder 3"/>
          <p:cNvSpPr>
            <a:spLocks noGrp="1"/>
          </p:cNvSpPr>
          <p:nvPr>
            <p:ph type="sldNum" sz="quarter" idx="12"/>
          </p:nvPr>
        </p:nvSpPr>
        <p:spPr/>
        <p:txBody>
          <a:bodyPr/>
          <a:lstStyle/>
          <a:p>
            <a:fld id="{89971D50-EA34-4159-9359-86BF8C19E22B}" type="slidenum">
              <a:rPr lang="en-US" smtClean="0"/>
              <a:t>‹#›</a:t>
            </a:fld>
            <a:endParaRPr lang="en-US"/>
          </a:p>
        </p:txBody>
      </p:sp>
      <p:sp>
        <p:nvSpPr>
          <p:cNvPr id="5"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2922805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A1E062-2701-477E-86D6-A6A398D08315}" type="datetime1">
              <a:rPr lang="en-US" smtClean="0"/>
              <a:t>9/14/2022</a:t>
            </a:fld>
            <a:endParaRPr lang="en-US"/>
          </a:p>
        </p:txBody>
      </p:sp>
      <p:sp>
        <p:nvSpPr>
          <p:cNvPr id="7" name="Slide Number Placeholder 6"/>
          <p:cNvSpPr>
            <a:spLocks noGrp="1"/>
          </p:cNvSpPr>
          <p:nvPr>
            <p:ph type="sldNum" sz="quarter" idx="12"/>
          </p:nvPr>
        </p:nvSpPr>
        <p:spPr/>
        <p:txBody>
          <a:bodyPr/>
          <a:lstStyle/>
          <a:p>
            <a:fld id="{89971D50-EA34-4159-9359-86BF8C19E22B}" type="slidenum">
              <a:rPr lang="en-US" smtClean="0"/>
              <a:t>‹#›</a:t>
            </a:fld>
            <a:endParaRPr lang="en-US"/>
          </a:p>
        </p:txBody>
      </p:sp>
      <p:sp>
        <p:nvSpPr>
          <p:cNvPr id="8"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187842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2D8F-3B83-4651-9F69-52CE2C528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5EC6F-49FF-4113-954C-3CA3FE759D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140AE-FF8E-4D0E-B64B-40D1AC59868C}"/>
              </a:ext>
            </a:extLst>
          </p:cNvPr>
          <p:cNvSpPr>
            <a:spLocks noGrp="1"/>
          </p:cNvSpPr>
          <p:nvPr>
            <p:ph type="dt" sz="half" idx="10"/>
          </p:nvPr>
        </p:nvSpPr>
        <p:spPr/>
        <p:txBody>
          <a:bodyPr/>
          <a:lstStyle/>
          <a:p>
            <a:fld id="{DC077C0E-F560-4FD4-A5A9-8AF6DF34A6C6}" type="datetime1">
              <a:rPr lang="en-US" smtClean="0"/>
              <a:t>9/14/2022</a:t>
            </a:fld>
            <a:endParaRPr lang="en-US"/>
          </a:p>
        </p:txBody>
      </p:sp>
      <p:sp>
        <p:nvSpPr>
          <p:cNvPr id="5" name="Footer Placeholder 4">
            <a:extLst>
              <a:ext uri="{FF2B5EF4-FFF2-40B4-BE49-F238E27FC236}">
                <a16:creationId xmlns:a16="http://schemas.microsoft.com/office/drawing/2014/main" id="{F6C267FA-665D-4C13-BE7E-201728239002}"/>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1A7E8B8B-780E-44AD-9A36-ABCE32C8DC0D}"/>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1948021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948C39-59B1-4FA7-A1CA-552DABEE0A2E}" type="datetime1">
              <a:rPr lang="en-US" smtClean="0"/>
              <a:t>9/14/2022</a:t>
            </a:fld>
            <a:endParaRPr lang="en-US"/>
          </a:p>
        </p:txBody>
      </p:sp>
      <p:sp>
        <p:nvSpPr>
          <p:cNvPr id="7" name="Slide Number Placeholder 6"/>
          <p:cNvSpPr>
            <a:spLocks noGrp="1"/>
          </p:cNvSpPr>
          <p:nvPr>
            <p:ph type="sldNum" sz="quarter" idx="12"/>
          </p:nvPr>
        </p:nvSpPr>
        <p:spPr/>
        <p:txBody>
          <a:bodyPr/>
          <a:lstStyle/>
          <a:p>
            <a:fld id="{89971D50-EA34-4159-9359-86BF8C19E22B}" type="slidenum">
              <a:rPr lang="en-US" smtClean="0"/>
              <a:t>‹#›</a:t>
            </a:fld>
            <a:endParaRPr lang="en-US"/>
          </a:p>
        </p:txBody>
      </p:sp>
      <p:sp>
        <p:nvSpPr>
          <p:cNvPr id="8"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2261790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C79E6E-0182-46DD-9BD1-46D0FC3E7A86}" type="datetime1">
              <a:rPr lang="en-US" smtClean="0"/>
              <a:t>9/14/2022</a:t>
            </a:fld>
            <a:endParaRPr lang="en-US"/>
          </a:p>
        </p:txBody>
      </p:sp>
      <p:sp>
        <p:nvSpPr>
          <p:cNvPr id="6" name="Slide Number Placeholder 5"/>
          <p:cNvSpPr>
            <a:spLocks noGrp="1"/>
          </p:cNvSpPr>
          <p:nvPr>
            <p:ph type="sldNum" sz="quarter" idx="12"/>
          </p:nvPr>
        </p:nvSpPr>
        <p:spPr/>
        <p:txBody>
          <a:bodyPr/>
          <a:lstStyle/>
          <a:p>
            <a:fld id="{89971D50-EA34-4159-9359-86BF8C19E22B}" type="slidenum">
              <a:rPr lang="en-US" smtClean="0"/>
              <a:t>‹#›</a:t>
            </a:fld>
            <a:endParaRPr lang="en-US"/>
          </a:p>
        </p:txBody>
      </p:sp>
      <p:sp>
        <p:nvSpPr>
          <p:cNvPr id="7"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70999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977DC4-D7D4-41F9-A475-84C1B931BA9B}" type="datetime1">
              <a:rPr lang="en-US" smtClean="0"/>
              <a:t>9/14/2022</a:t>
            </a:fld>
            <a:endParaRPr lang="en-US"/>
          </a:p>
        </p:txBody>
      </p:sp>
      <p:sp>
        <p:nvSpPr>
          <p:cNvPr id="6" name="Slide Number Placeholder 5"/>
          <p:cNvSpPr>
            <a:spLocks noGrp="1"/>
          </p:cNvSpPr>
          <p:nvPr>
            <p:ph type="sldNum" sz="quarter" idx="12"/>
          </p:nvPr>
        </p:nvSpPr>
        <p:spPr/>
        <p:txBody>
          <a:bodyPr/>
          <a:lstStyle/>
          <a:p>
            <a:fld id="{89971D50-EA34-4159-9359-86BF8C19E22B}" type="slidenum">
              <a:rPr lang="en-US" smtClean="0"/>
              <a:t>‹#›</a:t>
            </a:fld>
            <a:endParaRPr lang="en-US"/>
          </a:p>
        </p:txBody>
      </p:sp>
      <p:sp>
        <p:nvSpPr>
          <p:cNvPr id="7" name="Footer Placeholder 3"/>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2018, Joann J </a:t>
            </a:r>
            <a:r>
              <a:rPr lang="en-US" dirty="0" err="1"/>
              <a:t>Ordille</a:t>
            </a:r>
            <a:r>
              <a:rPr lang="en-US" dirty="0"/>
              <a:t>, ordillej@lafayette.edu</a:t>
            </a:r>
          </a:p>
        </p:txBody>
      </p:sp>
    </p:spTree>
    <p:extLst>
      <p:ext uri="{BB962C8B-B14F-4D97-AF65-F5344CB8AC3E}">
        <p14:creationId xmlns:p14="http://schemas.microsoft.com/office/powerpoint/2010/main" val="821407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3972703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036078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2775759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40816027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4093883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101952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850990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C6EE-4DDD-4A28-988E-F870B228F5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33B86A-2E60-4E76-913F-994810DF25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BD3FBB-14D3-494E-869B-24484C7F6E53}"/>
              </a:ext>
            </a:extLst>
          </p:cNvPr>
          <p:cNvSpPr>
            <a:spLocks noGrp="1"/>
          </p:cNvSpPr>
          <p:nvPr>
            <p:ph type="dt" sz="half" idx="10"/>
          </p:nvPr>
        </p:nvSpPr>
        <p:spPr/>
        <p:txBody>
          <a:bodyPr/>
          <a:lstStyle/>
          <a:p>
            <a:fld id="{54FD3555-126F-46EE-8AF4-6FCFAC65B47A}" type="datetime1">
              <a:rPr lang="en-US" smtClean="0"/>
              <a:t>9/14/2022</a:t>
            </a:fld>
            <a:endParaRPr lang="en-US"/>
          </a:p>
        </p:txBody>
      </p:sp>
      <p:sp>
        <p:nvSpPr>
          <p:cNvPr id="5" name="Footer Placeholder 4">
            <a:extLst>
              <a:ext uri="{FF2B5EF4-FFF2-40B4-BE49-F238E27FC236}">
                <a16:creationId xmlns:a16="http://schemas.microsoft.com/office/drawing/2014/main" id="{3973473C-1961-4A44-9587-1D691045CEDF}"/>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3370B958-69F7-45F1-BF33-3E13C78671B9}"/>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15898404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9406233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36837461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42428460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8788564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4172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573352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357773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143355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42751023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1304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B699-5ED9-449A-B1B9-F742AA7C62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9CFC9-AE3C-48F1-BF75-2D6D4F9BED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A1C14D-DF6F-4774-9DA4-D4CD94942C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E0B59-019B-4021-9FDE-26B8A05C9202}"/>
              </a:ext>
            </a:extLst>
          </p:cNvPr>
          <p:cNvSpPr>
            <a:spLocks noGrp="1"/>
          </p:cNvSpPr>
          <p:nvPr>
            <p:ph type="dt" sz="half" idx="10"/>
          </p:nvPr>
        </p:nvSpPr>
        <p:spPr/>
        <p:txBody>
          <a:bodyPr/>
          <a:lstStyle/>
          <a:p>
            <a:fld id="{6A9173C0-DA53-46B3-ACA9-69DCC8A39801}" type="datetime1">
              <a:rPr lang="en-US" smtClean="0"/>
              <a:t>9/14/2022</a:t>
            </a:fld>
            <a:endParaRPr lang="en-US"/>
          </a:p>
        </p:txBody>
      </p:sp>
      <p:sp>
        <p:nvSpPr>
          <p:cNvPr id="6" name="Footer Placeholder 5">
            <a:extLst>
              <a:ext uri="{FF2B5EF4-FFF2-40B4-BE49-F238E27FC236}">
                <a16:creationId xmlns:a16="http://schemas.microsoft.com/office/drawing/2014/main" id="{5AAF9380-9736-4E92-9C90-163CA0E07D3B}"/>
              </a:ext>
            </a:extLst>
          </p:cNvPr>
          <p:cNvSpPr>
            <a:spLocks noGrp="1"/>
          </p:cNvSpPr>
          <p:nvPr>
            <p:ph type="ftr" sz="quarter" idx="11"/>
          </p:nvPr>
        </p:nvSpPr>
        <p:spPr/>
        <p:txBody>
          <a:bodyPr/>
          <a:lstStyle/>
          <a:p>
            <a:r>
              <a:rPr lang="en-US"/>
              <a:t> © 2021 Joann J Ordille, joann.ordille@rutgers.edu </a:t>
            </a:r>
          </a:p>
        </p:txBody>
      </p:sp>
      <p:sp>
        <p:nvSpPr>
          <p:cNvPr id="7" name="Slide Number Placeholder 6">
            <a:extLst>
              <a:ext uri="{FF2B5EF4-FFF2-40B4-BE49-F238E27FC236}">
                <a16:creationId xmlns:a16="http://schemas.microsoft.com/office/drawing/2014/main" id="{0A4AC28C-6F3A-4AFD-83FD-E20ED9ED721C}"/>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23026334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53991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198750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8360530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263879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39073299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41826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02145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7353333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72747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0235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269F-6E1E-449A-91A2-348D8382B7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ED637B-FF83-4050-BF85-AA1F9B7197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3982D4-4331-437F-8411-D7C95A64A9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B94200-DF16-4808-B4DB-2F5C089337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AB1DD7-128C-4534-8751-2307ED5765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4E8F9E-CE63-46B4-8058-EE0E2B810093}"/>
              </a:ext>
            </a:extLst>
          </p:cNvPr>
          <p:cNvSpPr>
            <a:spLocks noGrp="1"/>
          </p:cNvSpPr>
          <p:nvPr>
            <p:ph type="dt" sz="half" idx="10"/>
          </p:nvPr>
        </p:nvSpPr>
        <p:spPr/>
        <p:txBody>
          <a:bodyPr/>
          <a:lstStyle/>
          <a:p>
            <a:fld id="{A1138A0A-3637-4DBF-B3DD-5C2AB7CCB98D}" type="datetime1">
              <a:rPr lang="en-US" smtClean="0"/>
              <a:t>9/14/2022</a:t>
            </a:fld>
            <a:endParaRPr lang="en-US"/>
          </a:p>
        </p:txBody>
      </p:sp>
      <p:sp>
        <p:nvSpPr>
          <p:cNvPr id="8" name="Footer Placeholder 7">
            <a:extLst>
              <a:ext uri="{FF2B5EF4-FFF2-40B4-BE49-F238E27FC236}">
                <a16:creationId xmlns:a16="http://schemas.microsoft.com/office/drawing/2014/main" id="{DC3FB57D-7DCC-4A08-9BC8-8D6D3F766FA3}"/>
              </a:ext>
            </a:extLst>
          </p:cNvPr>
          <p:cNvSpPr>
            <a:spLocks noGrp="1"/>
          </p:cNvSpPr>
          <p:nvPr>
            <p:ph type="ftr" sz="quarter" idx="11"/>
          </p:nvPr>
        </p:nvSpPr>
        <p:spPr/>
        <p:txBody>
          <a:bodyPr/>
          <a:lstStyle/>
          <a:p>
            <a:r>
              <a:rPr lang="en-US"/>
              <a:t> © 2021 Joann J Ordille, joann.ordille@rutgers.edu </a:t>
            </a:r>
          </a:p>
        </p:txBody>
      </p:sp>
      <p:sp>
        <p:nvSpPr>
          <p:cNvPr id="9" name="Slide Number Placeholder 8">
            <a:extLst>
              <a:ext uri="{FF2B5EF4-FFF2-40B4-BE49-F238E27FC236}">
                <a16:creationId xmlns:a16="http://schemas.microsoft.com/office/drawing/2014/main" id="{79EAE890-8110-4944-9698-A0B269E6B922}"/>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12479386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4128392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849636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990434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967582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0376870"/>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3699389"/>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515088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504785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11886693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63042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46B3-F671-4889-AF53-0563E80E3E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093BB1-46AE-4BEF-9573-34F49D661184}"/>
              </a:ext>
            </a:extLst>
          </p:cNvPr>
          <p:cNvSpPr>
            <a:spLocks noGrp="1"/>
          </p:cNvSpPr>
          <p:nvPr>
            <p:ph type="dt" sz="half" idx="10"/>
          </p:nvPr>
        </p:nvSpPr>
        <p:spPr/>
        <p:txBody>
          <a:bodyPr/>
          <a:lstStyle/>
          <a:p>
            <a:fld id="{DA84D929-5E55-48A5-9ABA-BC3941FE32CF}" type="datetime1">
              <a:rPr lang="en-US" smtClean="0"/>
              <a:t>9/14/2022</a:t>
            </a:fld>
            <a:endParaRPr lang="en-US"/>
          </a:p>
        </p:txBody>
      </p:sp>
      <p:sp>
        <p:nvSpPr>
          <p:cNvPr id="4" name="Footer Placeholder 3">
            <a:extLst>
              <a:ext uri="{FF2B5EF4-FFF2-40B4-BE49-F238E27FC236}">
                <a16:creationId xmlns:a16="http://schemas.microsoft.com/office/drawing/2014/main" id="{08A9B25F-071A-4BB8-8F60-930017DE8C70}"/>
              </a:ext>
            </a:extLst>
          </p:cNvPr>
          <p:cNvSpPr>
            <a:spLocks noGrp="1"/>
          </p:cNvSpPr>
          <p:nvPr>
            <p:ph type="ftr" sz="quarter" idx="11"/>
          </p:nvPr>
        </p:nvSpPr>
        <p:spPr/>
        <p:txBody>
          <a:bodyPr/>
          <a:lstStyle/>
          <a:p>
            <a:r>
              <a:rPr lang="en-US"/>
              <a:t> © 2021 Joann J Ordille, joann.ordille@rutgers.edu </a:t>
            </a:r>
          </a:p>
        </p:txBody>
      </p:sp>
      <p:sp>
        <p:nvSpPr>
          <p:cNvPr id="5" name="Slide Number Placeholder 4">
            <a:extLst>
              <a:ext uri="{FF2B5EF4-FFF2-40B4-BE49-F238E27FC236}">
                <a16:creationId xmlns:a16="http://schemas.microsoft.com/office/drawing/2014/main" id="{295F1608-2EF7-4E4B-8394-FE4755EA1665}"/>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849390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1523081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5559094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8874613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29118927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10795024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0693276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778574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99893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202007648"/>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59553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1F40D-EAA4-4C04-A7BF-9E93BEA56B4D}"/>
              </a:ext>
            </a:extLst>
          </p:cNvPr>
          <p:cNvSpPr>
            <a:spLocks noGrp="1"/>
          </p:cNvSpPr>
          <p:nvPr>
            <p:ph type="dt" sz="half" idx="10"/>
          </p:nvPr>
        </p:nvSpPr>
        <p:spPr/>
        <p:txBody>
          <a:bodyPr/>
          <a:lstStyle/>
          <a:p>
            <a:fld id="{121A6D09-FB29-4768-A81F-D597C7A8C97F}" type="datetime1">
              <a:rPr lang="en-US" smtClean="0"/>
              <a:t>9/14/2022</a:t>
            </a:fld>
            <a:endParaRPr lang="en-US"/>
          </a:p>
        </p:txBody>
      </p:sp>
      <p:sp>
        <p:nvSpPr>
          <p:cNvPr id="3" name="Footer Placeholder 2">
            <a:extLst>
              <a:ext uri="{FF2B5EF4-FFF2-40B4-BE49-F238E27FC236}">
                <a16:creationId xmlns:a16="http://schemas.microsoft.com/office/drawing/2014/main" id="{639454E1-FEFB-4D68-A366-DB8531F555CB}"/>
              </a:ext>
            </a:extLst>
          </p:cNvPr>
          <p:cNvSpPr>
            <a:spLocks noGrp="1"/>
          </p:cNvSpPr>
          <p:nvPr>
            <p:ph type="ftr" sz="quarter" idx="11"/>
          </p:nvPr>
        </p:nvSpPr>
        <p:spPr/>
        <p:txBody>
          <a:bodyPr/>
          <a:lstStyle/>
          <a:p>
            <a:r>
              <a:rPr lang="en-US"/>
              <a:t> © 2021 Joann J Ordille, joann.ordille@rutgers.edu </a:t>
            </a:r>
          </a:p>
        </p:txBody>
      </p:sp>
      <p:sp>
        <p:nvSpPr>
          <p:cNvPr id="4" name="Slide Number Placeholder 3">
            <a:extLst>
              <a:ext uri="{FF2B5EF4-FFF2-40B4-BE49-F238E27FC236}">
                <a16:creationId xmlns:a16="http://schemas.microsoft.com/office/drawing/2014/main" id="{DB8B9660-670E-40EF-9C1A-06CCF72A5E44}"/>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40992779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8561831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916718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5524445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223157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39118744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5D76-BF2A-4CCB-80B1-AEB8C6DE60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E95CEB-6006-4421-B24D-FD22603151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93EDD7-62ED-4FE7-A46D-5E73FBBF1D0A}"/>
              </a:ext>
            </a:extLst>
          </p:cNvPr>
          <p:cNvSpPr>
            <a:spLocks noGrp="1"/>
          </p:cNvSpPr>
          <p:nvPr>
            <p:ph type="dt" sz="half" idx="10"/>
          </p:nvPr>
        </p:nvSpPr>
        <p:spPr/>
        <p:txBody>
          <a:bodyPr/>
          <a:lstStyle/>
          <a:p>
            <a:fld id="{30903732-D913-4903-A635-76CAF794CC8F}" type="datetime1">
              <a:rPr lang="en-US" smtClean="0"/>
              <a:t>9/14/2022</a:t>
            </a:fld>
            <a:endParaRPr lang="en-US"/>
          </a:p>
        </p:txBody>
      </p:sp>
      <p:sp>
        <p:nvSpPr>
          <p:cNvPr id="5" name="Footer Placeholder 4">
            <a:extLst>
              <a:ext uri="{FF2B5EF4-FFF2-40B4-BE49-F238E27FC236}">
                <a16:creationId xmlns:a16="http://schemas.microsoft.com/office/drawing/2014/main" id="{ED87AED3-7507-4585-A396-1C2420FCC84B}"/>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C8FEDEB0-A7C3-41A0-B7AF-0FC2A9F839DD}"/>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16119486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2D8F-3B83-4651-9F69-52CE2C528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5EC6F-49FF-4113-954C-3CA3FE759D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140AE-FF8E-4D0E-B64B-40D1AC59868C}"/>
              </a:ext>
            </a:extLst>
          </p:cNvPr>
          <p:cNvSpPr>
            <a:spLocks noGrp="1"/>
          </p:cNvSpPr>
          <p:nvPr>
            <p:ph type="dt" sz="half" idx="10"/>
          </p:nvPr>
        </p:nvSpPr>
        <p:spPr/>
        <p:txBody>
          <a:bodyPr/>
          <a:lstStyle/>
          <a:p>
            <a:fld id="{101ABD1D-5E43-4B5B-BCB5-1FEDB52156AC}" type="datetime1">
              <a:rPr lang="en-US" smtClean="0"/>
              <a:t>9/14/2022</a:t>
            </a:fld>
            <a:endParaRPr lang="en-US"/>
          </a:p>
        </p:txBody>
      </p:sp>
      <p:sp>
        <p:nvSpPr>
          <p:cNvPr id="5" name="Footer Placeholder 4">
            <a:extLst>
              <a:ext uri="{FF2B5EF4-FFF2-40B4-BE49-F238E27FC236}">
                <a16:creationId xmlns:a16="http://schemas.microsoft.com/office/drawing/2014/main" id="{F6C267FA-665D-4C13-BE7E-201728239002}"/>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1A7E8B8B-780E-44AD-9A36-ABCE32C8DC0D}"/>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40836640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C6EE-4DDD-4A28-988E-F870B228F5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33B86A-2E60-4E76-913F-994810DF25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BD3FBB-14D3-494E-869B-24484C7F6E53}"/>
              </a:ext>
            </a:extLst>
          </p:cNvPr>
          <p:cNvSpPr>
            <a:spLocks noGrp="1"/>
          </p:cNvSpPr>
          <p:nvPr>
            <p:ph type="dt" sz="half" idx="10"/>
          </p:nvPr>
        </p:nvSpPr>
        <p:spPr/>
        <p:txBody>
          <a:bodyPr/>
          <a:lstStyle/>
          <a:p>
            <a:fld id="{E38307D7-5864-4410-B107-206A4F70BF66}" type="datetime1">
              <a:rPr lang="en-US" smtClean="0"/>
              <a:t>9/14/2022</a:t>
            </a:fld>
            <a:endParaRPr lang="en-US"/>
          </a:p>
        </p:txBody>
      </p:sp>
      <p:sp>
        <p:nvSpPr>
          <p:cNvPr id="5" name="Footer Placeholder 4">
            <a:extLst>
              <a:ext uri="{FF2B5EF4-FFF2-40B4-BE49-F238E27FC236}">
                <a16:creationId xmlns:a16="http://schemas.microsoft.com/office/drawing/2014/main" id="{3973473C-1961-4A44-9587-1D691045CEDF}"/>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3370B958-69F7-45F1-BF33-3E13C78671B9}"/>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31108728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B699-5ED9-449A-B1B9-F742AA7C62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9CFC9-AE3C-48F1-BF75-2D6D4F9BED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A1C14D-DF6F-4774-9DA4-D4CD94942C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E0B59-019B-4021-9FDE-26B8A05C9202}"/>
              </a:ext>
            </a:extLst>
          </p:cNvPr>
          <p:cNvSpPr>
            <a:spLocks noGrp="1"/>
          </p:cNvSpPr>
          <p:nvPr>
            <p:ph type="dt" sz="half" idx="10"/>
          </p:nvPr>
        </p:nvSpPr>
        <p:spPr/>
        <p:txBody>
          <a:bodyPr/>
          <a:lstStyle/>
          <a:p>
            <a:fld id="{633F4FC5-177C-4B37-8497-DD6C46208CC2}" type="datetime1">
              <a:rPr lang="en-US" smtClean="0"/>
              <a:t>9/14/2022</a:t>
            </a:fld>
            <a:endParaRPr lang="en-US"/>
          </a:p>
        </p:txBody>
      </p:sp>
      <p:sp>
        <p:nvSpPr>
          <p:cNvPr id="6" name="Footer Placeholder 5">
            <a:extLst>
              <a:ext uri="{FF2B5EF4-FFF2-40B4-BE49-F238E27FC236}">
                <a16:creationId xmlns:a16="http://schemas.microsoft.com/office/drawing/2014/main" id="{5AAF9380-9736-4E92-9C90-163CA0E07D3B}"/>
              </a:ext>
            </a:extLst>
          </p:cNvPr>
          <p:cNvSpPr>
            <a:spLocks noGrp="1"/>
          </p:cNvSpPr>
          <p:nvPr>
            <p:ph type="ftr" sz="quarter" idx="11"/>
          </p:nvPr>
        </p:nvSpPr>
        <p:spPr/>
        <p:txBody>
          <a:bodyPr/>
          <a:lstStyle/>
          <a:p>
            <a:r>
              <a:rPr lang="en-US"/>
              <a:t> © 2021 Joann J Ordille, joann.ordille@rutgers.edu </a:t>
            </a:r>
          </a:p>
        </p:txBody>
      </p:sp>
      <p:sp>
        <p:nvSpPr>
          <p:cNvPr id="7" name="Slide Number Placeholder 6">
            <a:extLst>
              <a:ext uri="{FF2B5EF4-FFF2-40B4-BE49-F238E27FC236}">
                <a16:creationId xmlns:a16="http://schemas.microsoft.com/office/drawing/2014/main" id="{0A4AC28C-6F3A-4AFD-83FD-E20ED9ED721C}"/>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3089473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269F-6E1E-449A-91A2-348D8382B7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ED637B-FF83-4050-BF85-AA1F9B7197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3982D4-4331-437F-8411-D7C95A64A9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B94200-DF16-4808-B4DB-2F5C089337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AB1DD7-128C-4534-8751-2307ED5765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4E8F9E-CE63-46B4-8058-EE0E2B810093}"/>
              </a:ext>
            </a:extLst>
          </p:cNvPr>
          <p:cNvSpPr>
            <a:spLocks noGrp="1"/>
          </p:cNvSpPr>
          <p:nvPr>
            <p:ph type="dt" sz="half" idx="10"/>
          </p:nvPr>
        </p:nvSpPr>
        <p:spPr/>
        <p:txBody>
          <a:bodyPr/>
          <a:lstStyle/>
          <a:p>
            <a:fld id="{8ACEFA15-0FB0-4704-A7AC-695D50613314}" type="datetime1">
              <a:rPr lang="en-US" smtClean="0"/>
              <a:t>9/14/2022</a:t>
            </a:fld>
            <a:endParaRPr lang="en-US"/>
          </a:p>
        </p:txBody>
      </p:sp>
      <p:sp>
        <p:nvSpPr>
          <p:cNvPr id="8" name="Footer Placeholder 7">
            <a:extLst>
              <a:ext uri="{FF2B5EF4-FFF2-40B4-BE49-F238E27FC236}">
                <a16:creationId xmlns:a16="http://schemas.microsoft.com/office/drawing/2014/main" id="{DC3FB57D-7DCC-4A08-9BC8-8D6D3F766FA3}"/>
              </a:ext>
            </a:extLst>
          </p:cNvPr>
          <p:cNvSpPr>
            <a:spLocks noGrp="1"/>
          </p:cNvSpPr>
          <p:nvPr>
            <p:ph type="ftr" sz="quarter" idx="11"/>
          </p:nvPr>
        </p:nvSpPr>
        <p:spPr/>
        <p:txBody>
          <a:bodyPr/>
          <a:lstStyle/>
          <a:p>
            <a:r>
              <a:rPr lang="en-US"/>
              <a:t> © 2021 Joann J Ordille, joann.ordille@rutgers.edu </a:t>
            </a:r>
          </a:p>
        </p:txBody>
      </p:sp>
      <p:sp>
        <p:nvSpPr>
          <p:cNvPr id="9" name="Slide Number Placeholder 8">
            <a:extLst>
              <a:ext uri="{FF2B5EF4-FFF2-40B4-BE49-F238E27FC236}">
                <a16:creationId xmlns:a16="http://schemas.microsoft.com/office/drawing/2014/main" id="{79EAE890-8110-4944-9698-A0B269E6B922}"/>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748295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A62D-83CE-4AF6-9367-B27E8E5EE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10E9EE-7E86-4FB1-AFDF-957C0A2A4D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A6F20F-8805-43D1-9FF8-0431AA24B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BB5F7-36AB-4F2F-A5D2-E5D956B6D5CD}"/>
              </a:ext>
            </a:extLst>
          </p:cNvPr>
          <p:cNvSpPr>
            <a:spLocks noGrp="1"/>
          </p:cNvSpPr>
          <p:nvPr>
            <p:ph type="dt" sz="half" idx="10"/>
          </p:nvPr>
        </p:nvSpPr>
        <p:spPr/>
        <p:txBody>
          <a:bodyPr/>
          <a:lstStyle/>
          <a:p>
            <a:fld id="{5D1B9660-E06E-453B-B136-0AE2454AFDC4}" type="datetime1">
              <a:rPr lang="en-US" smtClean="0"/>
              <a:t>9/14/2022</a:t>
            </a:fld>
            <a:endParaRPr lang="en-US"/>
          </a:p>
        </p:txBody>
      </p:sp>
      <p:sp>
        <p:nvSpPr>
          <p:cNvPr id="6" name="Footer Placeholder 5">
            <a:extLst>
              <a:ext uri="{FF2B5EF4-FFF2-40B4-BE49-F238E27FC236}">
                <a16:creationId xmlns:a16="http://schemas.microsoft.com/office/drawing/2014/main" id="{38DED696-222A-48A3-A78F-E674F10775F8}"/>
              </a:ext>
            </a:extLst>
          </p:cNvPr>
          <p:cNvSpPr>
            <a:spLocks noGrp="1"/>
          </p:cNvSpPr>
          <p:nvPr>
            <p:ph type="ftr" sz="quarter" idx="11"/>
          </p:nvPr>
        </p:nvSpPr>
        <p:spPr/>
        <p:txBody>
          <a:bodyPr/>
          <a:lstStyle/>
          <a:p>
            <a:r>
              <a:rPr lang="en-US"/>
              <a:t> © 2021 Joann J Ordille, joann.ordille@rutgers.edu </a:t>
            </a:r>
          </a:p>
        </p:txBody>
      </p:sp>
      <p:sp>
        <p:nvSpPr>
          <p:cNvPr id="7" name="Slide Number Placeholder 6">
            <a:extLst>
              <a:ext uri="{FF2B5EF4-FFF2-40B4-BE49-F238E27FC236}">
                <a16:creationId xmlns:a16="http://schemas.microsoft.com/office/drawing/2014/main" id="{A47F0357-A41E-43DF-AF2A-A6FE66A912E1}"/>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30050128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46B3-F671-4889-AF53-0563E80E3E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093BB1-46AE-4BEF-9573-34F49D661184}"/>
              </a:ext>
            </a:extLst>
          </p:cNvPr>
          <p:cNvSpPr>
            <a:spLocks noGrp="1"/>
          </p:cNvSpPr>
          <p:nvPr>
            <p:ph type="dt" sz="half" idx="10"/>
          </p:nvPr>
        </p:nvSpPr>
        <p:spPr/>
        <p:txBody>
          <a:bodyPr/>
          <a:lstStyle/>
          <a:p>
            <a:fld id="{E0F193D6-7F9D-48CF-AAD7-E58D275D1F55}" type="datetime1">
              <a:rPr lang="en-US" smtClean="0"/>
              <a:t>9/14/2022</a:t>
            </a:fld>
            <a:endParaRPr lang="en-US"/>
          </a:p>
        </p:txBody>
      </p:sp>
      <p:sp>
        <p:nvSpPr>
          <p:cNvPr id="4" name="Footer Placeholder 3">
            <a:extLst>
              <a:ext uri="{FF2B5EF4-FFF2-40B4-BE49-F238E27FC236}">
                <a16:creationId xmlns:a16="http://schemas.microsoft.com/office/drawing/2014/main" id="{08A9B25F-071A-4BB8-8F60-930017DE8C70}"/>
              </a:ext>
            </a:extLst>
          </p:cNvPr>
          <p:cNvSpPr>
            <a:spLocks noGrp="1"/>
          </p:cNvSpPr>
          <p:nvPr>
            <p:ph type="ftr" sz="quarter" idx="11"/>
          </p:nvPr>
        </p:nvSpPr>
        <p:spPr/>
        <p:txBody>
          <a:bodyPr/>
          <a:lstStyle/>
          <a:p>
            <a:r>
              <a:rPr lang="en-US"/>
              <a:t> © 2021 Joann J Ordille, joann.ordille@rutgers.edu </a:t>
            </a:r>
          </a:p>
        </p:txBody>
      </p:sp>
      <p:sp>
        <p:nvSpPr>
          <p:cNvPr id="5" name="Slide Number Placeholder 4">
            <a:extLst>
              <a:ext uri="{FF2B5EF4-FFF2-40B4-BE49-F238E27FC236}">
                <a16:creationId xmlns:a16="http://schemas.microsoft.com/office/drawing/2014/main" id="{295F1608-2EF7-4E4B-8394-FE4755EA1665}"/>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37971155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1F40D-EAA4-4C04-A7BF-9E93BEA56B4D}"/>
              </a:ext>
            </a:extLst>
          </p:cNvPr>
          <p:cNvSpPr>
            <a:spLocks noGrp="1"/>
          </p:cNvSpPr>
          <p:nvPr>
            <p:ph type="dt" sz="half" idx="10"/>
          </p:nvPr>
        </p:nvSpPr>
        <p:spPr/>
        <p:txBody>
          <a:bodyPr/>
          <a:lstStyle/>
          <a:p>
            <a:fld id="{584791E3-F0B4-4720-9162-09C86F1E7C41}" type="datetime1">
              <a:rPr lang="en-US" smtClean="0"/>
              <a:t>9/14/2022</a:t>
            </a:fld>
            <a:endParaRPr lang="en-US"/>
          </a:p>
        </p:txBody>
      </p:sp>
      <p:sp>
        <p:nvSpPr>
          <p:cNvPr id="3" name="Footer Placeholder 2">
            <a:extLst>
              <a:ext uri="{FF2B5EF4-FFF2-40B4-BE49-F238E27FC236}">
                <a16:creationId xmlns:a16="http://schemas.microsoft.com/office/drawing/2014/main" id="{639454E1-FEFB-4D68-A366-DB8531F555CB}"/>
              </a:ext>
            </a:extLst>
          </p:cNvPr>
          <p:cNvSpPr>
            <a:spLocks noGrp="1"/>
          </p:cNvSpPr>
          <p:nvPr>
            <p:ph type="ftr" sz="quarter" idx="11"/>
          </p:nvPr>
        </p:nvSpPr>
        <p:spPr/>
        <p:txBody>
          <a:bodyPr/>
          <a:lstStyle/>
          <a:p>
            <a:r>
              <a:rPr lang="en-US"/>
              <a:t> © 2021 Joann J Ordille, joann.ordille@rutgers.edu </a:t>
            </a:r>
          </a:p>
        </p:txBody>
      </p:sp>
      <p:sp>
        <p:nvSpPr>
          <p:cNvPr id="4" name="Slide Number Placeholder 3">
            <a:extLst>
              <a:ext uri="{FF2B5EF4-FFF2-40B4-BE49-F238E27FC236}">
                <a16:creationId xmlns:a16="http://schemas.microsoft.com/office/drawing/2014/main" id="{DB8B9660-670E-40EF-9C1A-06CCF72A5E44}"/>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39447246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A62D-83CE-4AF6-9367-B27E8E5EE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10E9EE-7E86-4FB1-AFDF-957C0A2A4D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A6F20F-8805-43D1-9FF8-0431AA24B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BB5F7-36AB-4F2F-A5D2-E5D956B6D5CD}"/>
              </a:ext>
            </a:extLst>
          </p:cNvPr>
          <p:cNvSpPr>
            <a:spLocks noGrp="1"/>
          </p:cNvSpPr>
          <p:nvPr>
            <p:ph type="dt" sz="half" idx="10"/>
          </p:nvPr>
        </p:nvSpPr>
        <p:spPr/>
        <p:txBody>
          <a:bodyPr/>
          <a:lstStyle/>
          <a:p>
            <a:fld id="{2CDF24AD-EEFA-4294-B82B-78BFBCB7B9AC}" type="datetime1">
              <a:rPr lang="en-US" smtClean="0"/>
              <a:t>9/14/2022</a:t>
            </a:fld>
            <a:endParaRPr lang="en-US"/>
          </a:p>
        </p:txBody>
      </p:sp>
      <p:sp>
        <p:nvSpPr>
          <p:cNvPr id="6" name="Footer Placeholder 5">
            <a:extLst>
              <a:ext uri="{FF2B5EF4-FFF2-40B4-BE49-F238E27FC236}">
                <a16:creationId xmlns:a16="http://schemas.microsoft.com/office/drawing/2014/main" id="{38DED696-222A-48A3-A78F-E674F10775F8}"/>
              </a:ext>
            </a:extLst>
          </p:cNvPr>
          <p:cNvSpPr>
            <a:spLocks noGrp="1"/>
          </p:cNvSpPr>
          <p:nvPr>
            <p:ph type="ftr" sz="quarter" idx="11"/>
          </p:nvPr>
        </p:nvSpPr>
        <p:spPr/>
        <p:txBody>
          <a:bodyPr/>
          <a:lstStyle/>
          <a:p>
            <a:r>
              <a:rPr lang="en-US"/>
              <a:t> © 2021 Joann J Ordille, joann.ordille@rutgers.edu </a:t>
            </a:r>
          </a:p>
        </p:txBody>
      </p:sp>
      <p:sp>
        <p:nvSpPr>
          <p:cNvPr id="7" name="Slide Number Placeholder 6">
            <a:extLst>
              <a:ext uri="{FF2B5EF4-FFF2-40B4-BE49-F238E27FC236}">
                <a16:creationId xmlns:a16="http://schemas.microsoft.com/office/drawing/2014/main" id="{A47F0357-A41E-43DF-AF2A-A6FE66A912E1}"/>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35084731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8C9F-2633-4F7C-B248-5B3515B59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4E9B16-8D55-4AF7-8756-391431C895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D80EB5-0EED-4CA7-85A8-38188E7856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B1615-9920-4FAA-B14D-E3DA64B7D805}"/>
              </a:ext>
            </a:extLst>
          </p:cNvPr>
          <p:cNvSpPr>
            <a:spLocks noGrp="1"/>
          </p:cNvSpPr>
          <p:nvPr>
            <p:ph type="dt" sz="half" idx="10"/>
          </p:nvPr>
        </p:nvSpPr>
        <p:spPr/>
        <p:txBody>
          <a:bodyPr/>
          <a:lstStyle/>
          <a:p>
            <a:fld id="{A05A5AEB-A779-4578-A6AD-3A58871340D6}" type="datetime1">
              <a:rPr lang="en-US" smtClean="0"/>
              <a:t>9/14/2022</a:t>
            </a:fld>
            <a:endParaRPr lang="en-US"/>
          </a:p>
        </p:txBody>
      </p:sp>
      <p:sp>
        <p:nvSpPr>
          <p:cNvPr id="6" name="Footer Placeholder 5">
            <a:extLst>
              <a:ext uri="{FF2B5EF4-FFF2-40B4-BE49-F238E27FC236}">
                <a16:creationId xmlns:a16="http://schemas.microsoft.com/office/drawing/2014/main" id="{5EE4AAE4-AEE7-4294-9BCA-FB9603240F89}"/>
              </a:ext>
            </a:extLst>
          </p:cNvPr>
          <p:cNvSpPr>
            <a:spLocks noGrp="1"/>
          </p:cNvSpPr>
          <p:nvPr>
            <p:ph type="ftr" sz="quarter" idx="11"/>
          </p:nvPr>
        </p:nvSpPr>
        <p:spPr/>
        <p:txBody>
          <a:bodyPr/>
          <a:lstStyle/>
          <a:p>
            <a:r>
              <a:rPr lang="en-US"/>
              <a:t> © 2021 Joann J Ordille, joann.ordille@rutgers.edu </a:t>
            </a:r>
          </a:p>
        </p:txBody>
      </p:sp>
      <p:sp>
        <p:nvSpPr>
          <p:cNvPr id="7" name="Slide Number Placeholder 6">
            <a:extLst>
              <a:ext uri="{FF2B5EF4-FFF2-40B4-BE49-F238E27FC236}">
                <a16:creationId xmlns:a16="http://schemas.microsoft.com/office/drawing/2014/main" id="{30E16857-17B2-4650-9CF1-E9B89DC58101}"/>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11574629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2217-5807-436E-98A3-8653014939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CA550E-6E24-41EC-9631-103BF36FEA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551356-CFCB-4999-9B0B-CD3D68F4C1E3}"/>
              </a:ext>
            </a:extLst>
          </p:cNvPr>
          <p:cNvSpPr>
            <a:spLocks noGrp="1"/>
          </p:cNvSpPr>
          <p:nvPr>
            <p:ph type="dt" sz="half" idx="10"/>
          </p:nvPr>
        </p:nvSpPr>
        <p:spPr/>
        <p:txBody>
          <a:bodyPr/>
          <a:lstStyle/>
          <a:p>
            <a:fld id="{14258055-FE8F-4519-AC74-2545A4351031}" type="datetime1">
              <a:rPr lang="en-US" smtClean="0"/>
              <a:t>9/14/2022</a:t>
            </a:fld>
            <a:endParaRPr lang="en-US"/>
          </a:p>
        </p:txBody>
      </p:sp>
      <p:sp>
        <p:nvSpPr>
          <p:cNvPr id="5" name="Footer Placeholder 4">
            <a:extLst>
              <a:ext uri="{FF2B5EF4-FFF2-40B4-BE49-F238E27FC236}">
                <a16:creationId xmlns:a16="http://schemas.microsoft.com/office/drawing/2014/main" id="{FFDA61F1-991F-433D-AA68-7A018F8F921C}"/>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08A1A00B-434F-44A4-BD43-A7F33FEE3F5C}"/>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20878262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73C80E-DF3B-46B5-83EA-52519FE930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31EB85-30D1-4200-9A47-7FED49EA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515D48-5ABC-48E9-92C9-680CD57B83D3}"/>
              </a:ext>
            </a:extLst>
          </p:cNvPr>
          <p:cNvSpPr>
            <a:spLocks noGrp="1"/>
          </p:cNvSpPr>
          <p:nvPr>
            <p:ph type="dt" sz="half" idx="10"/>
          </p:nvPr>
        </p:nvSpPr>
        <p:spPr/>
        <p:txBody>
          <a:bodyPr/>
          <a:lstStyle/>
          <a:p>
            <a:fld id="{1ECA2DD3-F552-4803-8CD2-020EBC748410}" type="datetime1">
              <a:rPr lang="en-US" smtClean="0"/>
              <a:t>9/14/2022</a:t>
            </a:fld>
            <a:endParaRPr lang="en-US"/>
          </a:p>
        </p:txBody>
      </p:sp>
      <p:sp>
        <p:nvSpPr>
          <p:cNvPr id="5" name="Footer Placeholder 4">
            <a:extLst>
              <a:ext uri="{FF2B5EF4-FFF2-40B4-BE49-F238E27FC236}">
                <a16:creationId xmlns:a16="http://schemas.microsoft.com/office/drawing/2014/main" id="{4F106217-3F68-46AD-BDEA-66F0B91CC26C}"/>
              </a:ext>
            </a:extLst>
          </p:cNvPr>
          <p:cNvSpPr>
            <a:spLocks noGrp="1"/>
          </p:cNvSpPr>
          <p:nvPr>
            <p:ph type="ftr" sz="quarter" idx="11"/>
          </p:nvPr>
        </p:nvSpPr>
        <p:spPr/>
        <p:txBody>
          <a:bodyPr/>
          <a:lstStyle/>
          <a:p>
            <a:r>
              <a:rPr lang="en-US"/>
              <a:t> © 2021 Joann J Ordille, joann.ordille@rutgers.edu </a:t>
            </a:r>
          </a:p>
        </p:txBody>
      </p:sp>
      <p:sp>
        <p:nvSpPr>
          <p:cNvPr id="6" name="Slide Number Placeholder 5">
            <a:extLst>
              <a:ext uri="{FF2B5EF4-FFF2-40B4-BE49-F238E27FC236}">
                <a16:creationId xmlns:a16="http://schemas.microsoft.com/office/drawing/2014/main" id="{0BF7D930-2675-42CE-978B-89A12BDD127C}"/>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9646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8C9F-2633-4F7C-B248-5B3515B59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4E9B16-8D55-4AF7-8756-391431C895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D80EB5-0EED-4CA7-85A8-38188E7856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B1615-9920-4FAA-B14D-E3DA64B7D805}"/>
              </a:ext>
            </a:extLst>
          </p:cNvPr>
          <p:cNvSpPr>
            <a:spLocks noGrp="1"/>
          </p:cNvSpPr>
          <p:nvPr>
            <p:ph type="dt" sz="half" idx="10"/>
          </p:nvPr>
        </p:nvSpPr>
        <p:spPr/>
        <p:txBody>
          <a:bodyPr/>
          <a:lstStyle/>
          <a:p>
            <a:fld id="{1B59FC67-2DA5-490D-B9CB-8C730F6ACE43}" type="datetime1">
              <a:rPr lang="en-US" smtClean="0"/>
              <a:t>9/14/2022</a:t>
            </a:fld>
            <a:endParaRPr lang="en-US"/>
          </a:p>
        </p:txBody>
      </p:sp>
      <p:sp>
        <p:nvSpPr>
          <p:cNvPr id="6" name="Footer Placeholder 5">
            <a:extLst>
              <a:ext uri="{FF2B5EF4-FFF2-40B4-BE49-F238E27FC236}">
                <a16:creationId xmlns:a16="http://schemas.microsoft.com/office/drawing/2014/main" id="{5EE4AAE4-AEE7-4294-9BCA-FB9603240F89}"/>
              </a:ext>
            </a:extLst>
          </p:cNvPr>
          <p:cNvSpPr>
            <a:spLocks noGrp="1"/>
          </p:cNvSpPr>
          <p:nvPr>
            <p:ph type="ftr" sz="quarter" idx="11"/>
          </p:nvPr>
        </p:nvSpPr>
        <p:spPr/>
        <p:txBody>
          <a:bodyPr/>
          <a:lstStyle/>
          <a:p>
            <a:r>
              <a:rPr lang="en-US"/>
              <a:t> © 2021 Joann J Ordille, joann.ordille@rutgers.edu </a:t>
            </a:r>
          </a:p>
        </p:txBody>
      </p:sp>
      <p:sp>
        <p:nvSpPr>
          <p:cNvPr id="7" name="Slide Number Placeholder 6">
            <a:extLst>
              <a:ext uri="{FF2B5EF4-FFF2-40B4-BE49-F238E27FC236}">
                <a16:creationId xmlns:a16="http://schemas.microsoft.com/office/drawing/2014/main" id="{30E16857-17B2-4650-9CF1-E9B89DC58101}"/>
              </a:ext>
            </a:extLst>
          </p:cNvPr>
          <p:cNvSpPr>
            <a:spLocks noGrp="1"/>
          </p:cNvSpPr>
          <p:nvPr>
            <p:ph type="sldNum" sz="quarter" idx="12"/>
          </p:nvPr>
        </p:nvSpPr>
        <p:spPr/>
        <p:txBody>
          <a:bodyPr/>
          <a:lstStyle/>
          <a:p>
            <a:fld id="{5CB703C5-2DE6-4633-8BEE-FF414531704C}" type="slidenum">
              <a:rPr lang="en-US" smtClean="0"/>
              <a:t>‹#›</a:t>
            </a:fld>
            <a:endParaRPr lang="en-US"/>
          </a:p>
        </p:txBody>
      </p:sp>
    </p:spTree>
    <p:extLst>
      <p:ext uri="{BB962C8B-B14F-4D97-AF65-F5344CB8AC3E}">
        <p14:creationId xmlns:p14="http://schemas.microsoft.com/office/powerpoint/2010/main" val="3352392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image" Target="../media/image1.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theme" Target="../theme/theme3.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image" Target="../media/image2.png"/><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tags" Target="../tags/tag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image" Target="../media/image3.svg"/><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4.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156068-91A5-426F-9BAB-FE215C448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6FF97-A79F-4D53-9F2E-D70C9088B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101BE-8178-42B4-BBDC-A223552E5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62DB17-C2F4-43D6-8C1F-26862E8C8CD2}" type="datetime1">
              <a:rPr lang="en-US" smtClean="0"/>
              <a:t>9/14/2022</a:t>
            </a:fld>
            <a:endParaRPr lang="en-US"/>
          </a:p>
        </p:txBody>
      </p:sp>
      <p:sp>
        <p:nvSpPr>
          <p:cNvPr id="5" name="Footer Placeholder 4">
            <a:extLst>
              <a:ext uri="{FF2B5EF4-FFF2-40B4-BE49-F238E27FC236}">
                <a16:creationId xmlns:a16="http://schemas.microsoft.com/office/drawing/2014/main" id="{9A1595C0-F095-42F6-BFBF-CBC5F8DCD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 2021 Joann J Ordille, joann.ordille@rutgers.edu </a:t>
            </a:r>
          </a:p>
        </p:txBody>
      </p:sp>
      <p:sp>
        <p:nvSpPr>
          <p:cNvPr id="6" name="Slide Number Placeholder 5">
            <a:extLst>
              <a:ext uri="{FF2B5EF4-FFF2-40B4-BE49-F238E27FC236}">
                <a16:creationId xmlns:a16="http://schemas.microsoft.com/office/drawing/2014/main" id="{FE18BFDA-20B7-49B8-8B17-58B3FA8C2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703C5-2DE6-4633-8BEE-FF414531704C}" type="slidenum">
              <a:rPr lang="en-US" smtClean="0"/>
              <a:t>‹#›</a:t>
            </a:fld>
            <a:endParaRPr lang="en-US" dirty="0"/>
          </a:p>
        </p:txBody>
      </p:sp>
    </p:spTree>
    <p:extLst>
      <p:ext uri="{BB962C8B-B14F-4D97-AF65-F5344CB8AC3E}">
        <p14:creationId xmlns:p14="http://schemas.microsoft.com/office/powerpoint/2010/main" val="2265193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419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096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39675-ADE6-47C5-A053-A670DB5D0E6A}" type="datetime1">
              <a:rPr lang="en-US" smtClean="0"/>
              <a:t>9/14/2022</a:t>
            </a:fld>
            <a:endParaRPr lang="en-US"/>
          </a:p>
        </p:txBody>
      </p:sp>
      <p:sp>
        <p:nvSpPr>
          <p:cNvPr id="5" name="Footer Placeholder 4"/>
          <p:cNvSpPr>
            <a:spLocks noGrp="1"/>
          </p:cNvSpPr>
          <p:nvPr>
            <p:ph type="ftr" sz="quarter" idx="3"/>
          </p:nvPr>
        </p:nvSpPr>
        <p:spPr>
          <a:xfrm>
            <a:off x="3860800" y="6096001"/>
            <a:ext cx="4470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2018, Joann J </a:t>
            </a:r>
            <a:r>
              <a:rPr lang="en-US" dirty="0" err="1"/>
              <a:t>Ordille</a:t>
            </a:r>
            <a:r>
              <a:rPr lang="en-US" dirty="0"/>
              <a:t>, ordillej@lafayette.edu</a:t>
            </a:r>
          </a:p>
        </p:txBody>
      </p:sp>
      <p:sp>
        <p:nvSpPr>
          <p:cNvPr id="6" name="Slide Number Placeholder 5"/>
          <p:cNvSpPr>
            <a:spLocks noGrp="1"/>
          </p:cNvSpPr>
          <p:nvPr>
            <p:ph type="sldNum" sz="quarter" idx="4"/>
          </p:nvPr>
        </p:nvSpPr>
        <p:spPr>
          <a:xfrm>
            <a:off x="8737600" y="609600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71D50-EA34-4159-9359-86BF8C19E22B}" type="slidenum">
              <a:rPr lang="en-US" smtClean="0"/>
              <a:t>‹#›</a:t>
            </a:fld>
            <a:endParaRPr lang="en-US"/>
          </a:p>
        </p:txBody>
      </p:sp>
    </p:spTree>
    <p:extLst>
      <p:ext uri="{BB962C8B-B14F-4D97-AF65-F5344CB8AC3E}">
        <p14:creationId xmlns:p14="http://schemas.microsoft.com/office/powerpoint/2010/main" val="32066374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3599" y="6452308"/>
            <a:ext cx="366979" cy="219456"/>
          </a:xfrm>
          <a:prstGeom prst="rect">
            <a:avLst/>
          </a:prstGeom>
        </p:spPr>
      </p:pic>
    </p:spTree>
    <p:custDataLst>
      <p:tags r:id="rId54"/>
    </p:custDataLst>
    <p:extLst>
      <p:ext uri="{BB962C8B-B14F-4D97-AF65-F5344CB8AC3E}">
        <p14:creationId xmlns:p14="http://schemas.microsoft.com/office/powerpoint/2010/main" val="2786952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156068-91A5-426F-9BAB-FE215C448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6FF97-A79F-4D53-9F2E-D70C9088B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101BE-8178-42B4-BBDC-A223552E5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F693F2-5EEA-4970-9EAB-AE320226DD2C}" type="datetime1">
              <a:rPr lang="en-US" smtClean="0"/>
              <a:t>9/14/2022</a:t>
            </a:fld>
            <a:endParaRPr lang="en-US"/>
          </a:p>
        </p:txBody>
      </p:sp>
      <p:sp>
        <p:nvSpPr>
          <p:cNvPr id="5" name="Footer Placeholder 4">
            <a:extLst>
              <a:ext uri="{FF2B5EF4-FFF2-40B4-BE49-F238E27FC236}">
                <a16:creationId xmlns:a16="http://schemas.microsoft.com/office/drawing/2014/main" id="{9A1595C0-F095-42F6-BFBF-CBC5F8DCD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 2021 Joann J Ordille, joann.ordille@rutgers.edu </a:t>
            </a:r>
          </a:p>
        </p:txBody>
      </p:sp>
      <p:sp>
        <p:nvSpPr>
          <p:cNvPr id="6" name="Slide Number Placeholder 5">
            <a:extLst>
              <a:ext uri="{FF2B5EF4-FFF2-40B4-BE49-F238E27FC236}">
                <a16:creationId xmlns:a16="http://schemas.microsoft.com/office/drawing/2014/main" id="{FE18BFDA-20B7-49B8-8B17-58B3FA8C2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703C5-2DE6-4633-8BEE-FF414531704C}" type="slidenum">
              <a:rPr lang="en-US" smtClean="0"/>
              <a:t>‹#›</a:t>
            </a:fld>
            <a:endParaRPr lang="en-US" dirty="0"/>
          </a:p>
        </p:txBody>
      </p:sp>
    </p:spTree>
    <p:extLst>
      <p:ext uri="{BB962C8B-B14F-4D97-AF65-F5344CB8AC3E}">
        <p14:creationId xmlns:p14="http://schemas.microsoft.com/office/powerpoint/2010/main" val="7173243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freerangestock.com/" TargetMode="External"/><Relationship Id="rId5" Type="http://schemas.openxmlformats.org/officeDocument/2006/relationships/hyperlink" Target="https://freerangestock.com/photographer/Jack-Moreh/2728" TargetMode="External"/><Relationship Id="rId4" Type="http://schemas.openxmlformats.org/officeDocument/2006/relationships/hyperlink" Target="mailto:jo531@rutgers.edu"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tecmint.com/linux-directory-structure-and-important-files-paths-explained/" TargetMode="External"/><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aSrqRSk43l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free/?all-free-tier.sort-by=item.additionalFields.SortRank&amp;all-free-tier.sort-order=asc&amp;awsf.Free%20Tier%20Types=*all&amp;awsf.Free%20Tier%20Categories=*all" TargetMode="External"/><Relationship Id="rId2" Type="http://schemas.openxmlformats.org/officeDocument/2006/relationships/hyperlink" Target="https://aws.amazon.com/getting-started/hands-on/build-serverless-web-app-lambda-apigateway-s3-dynamodb-cognito/" TargetMode="External"/><Relationship Id="rId1" Type="http://schemas.openxmlformats.org/officeDocument/2006/relationships/slideLayout" Target="../slideLayouts/slideLayout2.xml"/><Relationship Id="rId5" Type="http://schemas.openxmlformats.org/officeDocument/2006/relationships/hyperlink" Target="https://aws.amazon.com/getting-started/hands-on/build-serverless-web-app-lambda-apigateway-s3-dynamodb-cognito" TargetMode="Externa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freerangestock.com/" TargetMode="External"/><Relationship Id="rId4" Type="http://schemas.openxmlformats.org/officeDocument/2006/relationships/hyperlink" Target="https://freerangestock.com/photographer/Jack-Moreh/2728"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ERJZAwkHpX0" TargetMode="External"/><Relationship Id="rId2" Type="http://schemas.openxmlformats.org/officeDocument/2006/relationships/hyperlink" Target="https://dl-acm-org.proxy.libraries.rutgers.edu/doi/abs/10.1145/2889160.2889223"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ws.amazon.com/about-aws/global-infrastructure/#AWS_Global_Infrastructure_Ma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aws.amazon.com/about-aws/global-infrastructure/regions_az/"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54.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notesSlide" Target="../notesSlides/notesSlide7.xml"/><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slideLayout" Target="../slideLayouts/slideLayout34.xml"/><Relationship Id="rId1" Type="http://schemas.openxmlformats.org/officeDocument/2006/relationships/tags" Target="../tags/tag55.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notesSlide" Target="../notesSlides/notesSlide8.xml"/><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slideLayout" Target="../slideLayouts/slideLayout34.xml"/><Relationship Id="rId1" Type="http://schemas.openxmlformats.org/officeDocument/2006/relationships/tags" Target="../tags/tag56.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57.xml"/><Relationship Id="rId4" Type="http://schemas.openxmlformats.org/officeDocument/2006/relationships/image" Target="../media/image52.jpeg"/></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notesSlide" Target="../notesSlides/notesSlide10.xml"/><Relationship Id="rId7" Type="http://schemas.openxmlformats.org/officeDocument/2006/relationships/image" Target="../media/image56.svg"/><Relationship Id="rId12" Type="http://schemas.openxmlformats.org/officeDocument/2006/relationships/image" Target="../media/image61.svg"/><Relationship Id="rId2" Type="http://schemas.openxmlformats.org/officeDocument/2006/relationships/slideLayout" Target="../slideLayouts/slideLayout34.xml"/><Relationship Id="rId1" Type="http://schemas.openxmlformats.org/officeDocument/2006/relationships/tags" Target="../tags/tag5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sv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svg"/></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69.svg"/><Relationship Id="rId2" Type="http://schemas.openxmlformats.org/officeDocument/2006/relationships/slideLayout" Target="../slideLayouts/slideLayout34.xml"/><Relationship Id="rId1" Type="http://schemas.openxmlformats.org/officeDocument/2006/relationships/tags" Target="../tags/tag59.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6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6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tags" Target="../tags/tag62.xml"/></Relationships>
</file>

<file path=ppt/slides/_rels/slide49.xml.rels><?xml version="1.0" encoding="UTF-8" standalone="yes"?>
<Relationships xmlns="http://schemas.openxmlformats.org/package/2006/relationships"><Relationship Id="rId2" Type="http://schemas.openxmlformats.org/officeDocument/2006/relationships/hyperlink" Target="https://en.wikipedia.org/wiki/Classless_Inter-Domain_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63.xml"/><Relationship Id="rId5" Type="http://schemas.openxmlformats.org/officeDocument/2006/relationships/image" Target="../media/image47.sv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7.svg"/><Relationship Id="rId2" Type="http://schemas.openxmlformats.org/officeDocument/2006/relationships/slideLayout" Target="../slideLayouts/slideLayout34.xml"/><Relationship Id="rId1" Type="http://schemas.openxmlformats.org/officeDocument/2006/relationships/tags" Target="../tags/tag64.xml"/><Relationship Id="rId6" Type="http://schemas.openxmlformats.org/officeDocument/2006/relationships/image" Target="../media/image46.png"/><Relationship Id="rId5" Type="http://schemas.openxmlformats.org/officeDocument/2006/relationships/image" Target="../media/image71.sv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77.svg"/><Relationship Id="rId18" Type="http://schemas.openxmlformats.org/officeDocument/2006/relationships/image" Target="../media/image46.png"/><Relationship Id="rId3" Type="http://schemas.openxmlformats.org/officeDocument/2006/relationships/notesSlide" Target="../notesSlides/notesSlide17.xml"/><Relationship Id="rId21" Type="http://schemas.openxmlformats.org/officeDocument/2006/relationships/image" Target="../media/image81.svg"/><Relationship Id="rId7" Type="http://schemas.openxmlformats.org/officeDocument/2006/relationships/image" Target="../media/image73.svg"/><Relationship Id="rId12" Type="http://schemas.openxmlformats.org/officeDocument/2006/relationships/image" Target="../media/image76.png"/><Relationship Id="rId17" Type="http://schemas.openxmlformats.org/officeDocument/2006/relationships/image" Target="../media/image79.svg"/><Relationship Id="rId2" Type="http://schemas.openxmlformats.org/officeDocument/2006/relationships/slideLayout" Target="../slideLayouts/slideLayout34.xml"/><Relationship Id="rId16" Type="http://schemas.openxmlformats.org/officeDocument/2006/relationships/image" Target="../media/image78.png"/><Relationship Id="rId20" Type="http://schemas.openxmlformats.org/officeDocument/2006/relationships/image" Target="../media/image80.png"/><Relationship Id="rId1" Type="http://schemas.openxmlformats.org/officeDocument/2006/relationships/tags" Target="../tags/tag65.xml"/><Relationship Id="rId6" Type="http://schemas.openxmlformats.org/officeDocument/2006/relationships/image" Target="../media/image72.png"/><Relationship Id="rId11" Type="http://schemas.openxmlformats.org/officeDocument/2006/relationships/image" Target="../media/image75.svg"/><Relationship Id="rId5" Type="http://schemas.openxmlformats.org/officeDocument/2006/relationships/image" Target="../media/image71.svg"/><Relationship Id="rId15" Type="http://schemas.openxmlformats.org/officeDocument/2006/relationships/image" Target="../media/image51.svg"/><Relationship Id="rId10" Type="http://schemas.openxmlformats.org/officeDocument/2006/relationships/image" Target="../media/image74.png"/><Relationship Id="rId19" Type="http://schemas.openxmlformats.org/officeDocument/2006/relationships/image" Target="../media/image47.svg"/><Relationship Id="rId4" Type="http://schemas.openxmlformats.org/officeDocument/2006/relationships/image" Target="../media/image70.png"/><Relationship Id="rId9" Type="http://schemas.openxmlformats.org/officeDocument/2006/relationships/image" Target="../media/image56.svg"/><Relationship Id="rId14" Type="http://schemas.openxmlformats.org/officeDocument/2006/relationships/image" Target="../media/image50.png"/></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51.svg"/><Relationship Id="rId18" Type="http://schemas.openxmlformats.org/officeDocument/2006/relationships/image" Target="../media/image82.png"/><Relationship Id="rId3" Type="http://schemas.openxmlformats.org/officeDocument/2006/relationships/notesSlide" Target="../notesSlides/notesSlide18.xml"/><Relationship Id="rId21" Type="http://schemas.openxmlformats.org/officeDocument/2006/relationships/image" Target="../media/image73.svg"/><Relationship Id="rId7" Type="http://schemas.openxmlformats.org/officeDocument/2006/relationships/image" Target="../media/image75.svg"/><Relationship Id="rId12" Type="http://schemas.openxmlformats.org/officeDocument/2006/relationships/image" Target="../media/image50.png"/><Relationship Id="rId17" Type="http://schemas.openxmlformats.org/officeDocument/2006/relationships/image" Target="../media/image47.svg"/><Relationship Id="rId2" Type="http://schemas.openxmlformats.org/officeDocument/2006/relationships/slideLayout" Target="../slideLayouts/slideLayout34.xml"/><Relationship Id="rId16" Type="http://schemas.openxmlformats.org/officeDocument/2006/relationships/image" Target="../media/image46.png"/><Relationship Id="rId20" Type="http://schemas.openxmlformats.org/officeDocument/2006/relationships/image" Target="../media/image72.png"/><Relationship Id="rId1" Type="http://schemas.openxmlformats.org/officeDocument/2006/relationships/tags" Target="../tags/tag66.xml"/><Relationship Id="rId6" Type="http://schemas.openxmlformats.org/officeDocument/2006/relationships/image" Target="../media/image74.png"/><Relationship Id="rId11" Type="http://schemas.openxmlformats.org/officeDocument/2006/relationships/image" Target="../media/image56.svg"/><Relationship Id="rId5" Type="http://schemas.openxmlformats.org/officeDocument/2006/relationships/image" Target="../media/image71.svg"/><Relationship Id="rId15" Type="http://schemas.openxmlformats.org/officeDocument/2006/relationships/image" Target="../media/image79.svg"/><Relationship Id="rId23" Type="http://schemas.openxmlformats.org/officeDocument/2006/relationships/image" Target="../media/image81.svg"/><Relationship Id="rId10" Type="http://schemas.openxmlformats.org/officeDocument/2006/relationships/image" Target="../media/image55.png"/><Relationship Id="rId19" Type="http://schemas.openxmlformats.org/officeDocument/2006/relationships/image" Target="../media/image83.svg"/><Relationship Id="rId4" Type="http://schemas.openxmlformats.org/officeDocument/2006/relationships/image" Target="../media/image70.png"/><Relationship Id="rId9" Type="http://schemas.openxmlformats.org/officeDocument/2006/relationships/image" Target="../media/image77.svg"/><Relationship Id="rId14" Type="http://schemas.openxmlformats.org/officeDocument/2006/relationships/image" Target="../media/image78.png"/><Relationship Id="rId22"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5.xml.rels><?xml version="1.0" encoding="UTF-8" standalone="yes"?>
<Relationships xmlns="http://schemas.openxmlformats.org/package/2006/relationships"><Relationship Id="rId2" Type="http://schemas.openxmlformats.org/officeDocument/2006/relationships/hyperlink" Target="https://www.youtube.com/watch?v=oxuRxtrO2Ag" TargetMode="Externa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urface chart&#10;&#10;Description automatically generated">
            <a:extLst>
              <a:ext uri="{FF2B5EF4-FFF2-40B4-BE49-F238E27FC236}">
                <a16:creationId xmlns:a16="http://schemas.microsoft.com/office/drawing/2014/main" id="{6516900E-F4E8-D5BB-81C8-824FF1CEA130}"/>
              </a:ext>
            </a:extLst>
          </p:cNvPr>
          <p:cNvPicPr>
            <a:picLocks noChangeAspect="1"/>
          </p:cNvPicPr>
          <p:nvPr/>
        </p:nvPicPr>
        <p:blipFill rotWithShape="1">
          <a:blip r:embed="rId3">
            <a:extLst>
              <a:ext uri="{28A0092B-C50C-407E-A947-70E740481C1C}">
                <a14:useLocalDpi xmlns:a14="http://schemas.microsoft.com/office/drawing/2010/main" val="0"/>
              </a:ext>
            </a:extLst>
          </a:blip>
          <a:srcRect t="14387" b="14690"/>
          <a:stretch/>
        </p:blipFill>
        <p:spPr>
          <a:xfrm>
            <a:off x="2522358" y="10"/>
            <a:ext cx="9669642" cy="6857990"/>
          </a:xfrm>
          <a:prstGeom prst="rect">
            <a:avLst/>
          </a:prstGeom>
        </p:spPr>
      </p:pic>
      <p:sp>
        <p:nvSpPr>
          <p:cNvPr id="75" name="Rectangle 7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43EEEC-4CAC-4445-A0C1-99C43E4AA44F}"/>
              </a:ext>
            </a:extLst>
          </p:cNvPr>
          <p:cNvSpPr>
            <a:spLocks noGrp="1"/>
          </p:cNvSpPr>
          <p:nvPr>
            <p:ph type="ctrTitle"/>
          </p:nvPr>
        </p:nvSpPr>
        <p:spPr>
          <a:xfrm>
            <a:off x="952228" y="743447"/>
            <a:ext cx="3973385" cy="3692028"/>
          </a:xfrm>
          <a:noFill/>
        </p:spPr>
        <p:txBody>
          <a:bodyPr vert="horz" lIns="91440" tIns="45720" rIns="91440" bIns="45720" rtlCol="0" anchor="b">
            <a:normAutofit/>
          </a:bodyPr>
          <a:lstStyle/>
          <a:p>
            <a:pPr algn="l"/>
            <a:r>
              <a:rPr lang="en-US" sz="5200" b="1"/>
              <a:t>Advanced Database Systems</a:t>
            </a:r>
          </a:p>
        </p:txBody>
      </p:sp>
      <p:sp>
        <p:nvSpPr>
          <p:cNvPr id="3" name="Subtitle 2">
            <a:extLst>
              <a:ext uri="{FF2B5EF4-FFF2-40B4-BE49-F238E27FC236}">
                <a16:creationId xmlns:a16="http://schemas.microsoft.com/office/drawing/2014/main" id="{38DA044D-F3CA-4831-9700-8F0250424CB4}"/>
              </a:ext>
            </a:extLst>
          </p:cNvPr>
          <p:cNvSpPr>
            <a:spLocks noGrp="1"/>
          </p:cNvSpPr>
          <p:nvPr>
            <p:ph type="subTitle" idx="1"/>
          </p:nvPr>
        </p:nvSpPr>
        <p:spPr>
          <a:xfrm>
            <a:off x="952229" y="4629234"/>
            <a:ext cx="3973386" cy="1485319"/>
          </a:xfrm>
          <a:noFill/>
        </p:spPr>
        <p:txBody>
          <a:bodyPr vert="horz" lIns="91440" tIns="45720" rIns="91440" bIns="45720" rtlCol="0">
            <a:normAutofit/>
          </a:bodyPr>
          <a:lstStyle/>
          <a:p>
            <a:pPr algn="l"/>
            <a:r>
              <a:rPr lang="en-US" sz="2200" b="1" dirty="0"/>
              <a:t>Professor Joann J Ordille</a:t>
            </a:r>
          </a:p>
          <a:p>
            <a:pPr algn="l"/>
            <a:r>
              <a:rPr lang="en-US" sz="2200" b="1" dirty="0">
                <a:hlinkClick r:id="rId4"/>
              </a:rPr>
              <a:t>jo531@scarletmail.rutgers.edu</a:t>
            </a:r>
            <a:endParaRPr lang="en-US" sz="2200" b="1" dirty="0"/>
          </a:p>
          <a:p>
            <a:pPr algn="l"/>
            <a:r>
              <a:rPr lang="en-US" sz="2200" b="1" dirty="0"/>
              <a:t>Fall 2022</a:t>
            </a:r>
          </a:p>
          <a:p>
            <a:pPr algn="l"/>
            <a:endParaRPr lang="en-US" sz="2200" dirty="0"/>
          </a:p>
        </p:txBody>
      </p:sp>
      <p:sp>
        <p:nvSpPr>
          <p:cNvPr id="4" name="TextBox 3">
            <a:extLst>
              <a:ext uri="{FF2B5EF4-FFF2-40B4-BE49-F238E27FC236}">
                <a16:creationId xmlns:a16="http://schemas.microsoft.com/office/drawing/2014/main" id="{342FE532-343E-4EBF-B2EB-915C6E9AAB25}"/>
              </a:ext>
            </a:extLst>
          </p:cNvPr>
          <p:cNvSpPr txBox="1"/>
          <p:nvPr/>
        </p:nvSpPr>
        <p:spPr>
          <a:xfrm>
            <a:off x="860740" y="6513798"/>
            <a:ext cx="3977640" cy="249492"/>
          </a:xfrm>
          <a:prstGeom prst="rect">
            <a:avLst/>
          </a:prstGeom>
          <a:noFill/>
        </p:spPr>
        <p:txBody>
          <a:bodyPr wrap="square" rtlCol="0">
            <a:spAutoFit/>
          </a:bodyPr>
          <a:lstStyle/>
          <a:p>
            <a:pPr marL="0" marR="0">
              <a:lnSpc>
                <a:spcPct val="107000"/>
              </a:lnSpc>
              <a:spcBef>
                <a:spcPts val="0"/>
              </a:spcBef>
              <a:spcAft>
                <a:spcPts val="800"/>
              </a:spcAft>
            </a:pPr>
            <a:r>
              <a:rPr lang="en-US" sz="100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rPr>
              <a:t>Photo by </a:t>
            </a:r>
            <a:r>
              <a:rPr lang="en-US" sz="100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hlinkClick r:id="rId5"/>
              </a:rPr>
              <a:t>Jack Moreh</a:t>
            </a:r>
            <a:r>
              <a:rPr lang="en-US" sz="100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rPr>
              <a:t> from </a:t>
            </a:r>
            <a:r>
              <a:rPr lang="en-US" sz="100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hlinkClick r:id="rId6"/>
              </a:rPr>
              <a:t>Freerange Stock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1240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0259-40CA-4A41-81D1-1E8EB66943FA}"/>
              </a:ext>
            </a:extLst>
          </p:cNvPr>
          <p:cNvSpPr>
            <a:spLocks noGrp="1"/>
          </p:cNvSpPr>
          <p:nvPr>
            <p:ph type="title"/>
          </p:nvPr>
        </p:nvSpPr>
        <p:spPr>
          <a:xfrm>
            <a:off x="2057400" y="76200"/>
            <a:ext cx="8229600" cy="1143000"/>
          </a:xfrm>
        </p:spPr>
        <p:txBody>
          <a:bodyPr/>
          <a:lstStyle/>
          <a:p>
            <a:r>
              <a:rPr lang="en-US" dirty="0"/>
              <a:t>Linux Directory Structure</a:t>
            </a:r>
          </a:p>
        </p:txBody>
      </p:sp>
      <p:pic>
        <p:nvPicPr>
          <p:cNvPr id="7" name="Content Placeholder 6" descr="A screenshot of a cell phone&#10;&#10;Description automatically generated">
            <a:extLst>
              <a:ext uri="{FF2B5EF4-FFF2-40B4-BE49-F238E27FC236}">
                <a16:creationId xmlns:a16="http://schemas.microsoft.com/office/drawing/2014/main" id="{0736FFF5-F084-4F43-9D46-5CF814EE1E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400" y="888992"/>
            <a:ext cx="6858000" cy="5561409"/>
          </a:xfrm>
        </p:spPr>
      </p:pic>
      <p:sp>
        <p:nvSpPr>
          <p:cNvPr id="4" name="Slide Number Placeholder 3">
            <a:extLst>
              <a:ext uri="{FF2B5EF4-FFF2-40B4-BE49-F238E27FC236}">
                <a16:creationId xmlns:a16="http://schemas.microsoft.com/office/drawing/2014/main" id="{4622E4EA-875B-4822-A8EB-6980DD0FC2E1}"/>
              </a:ext>
            </a:extLst>
          </p:cNvPr>
          <p:cNvSpPr>
            <a:spLocks noGrp="1"/>
          </p:cNvSpPr>
          <p:nvPr>
            <p:ph type="sldNum" sz="quarter" idx="12"/>
          </p:nvPr>
        </p:nvSpPr>
        <p:spPr/>
        <p:txBody>
          <a:bodyPr/>
          <a:lstStyle/>
          <a:p>
            <a:pPr>
              <a:defRPr/>
            </a:pPr>
            <a:fld id="{89971D50-EA34-4159-9359-86BF8C19E22B}" type="slidenum">
              <a:rPr lang="en-US">
                <a:solidFill>
                  <a:prstClr val="black">
                    <a:tint val="75000"/>
                  </a:prstClr>
                </a:solidFill>
                <a:latin typeface="Calibri"/>
              </a:rPr>
              <a:pPr>
                <a:defRPr/>
              </a:pPr>
              <a:t>10</a:t>
            </a:fld>
            <a:endParaRPr lang="en-US">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68125E1B-57F9-4F54-9349-DF10AD9FE215}"/>
              </a:ext>
            </a:extLst>
          </p:cNvPr>
          <p:cNvSpPr>
            <a:spLocks noGrp="1"/>
          </p:cNvSpPr>
          <p:nvPr>
            <p:ph type="ftr" sz="quarter" idx="11"/>
          </p:nvPr>
        </p:nvSpPr>
        <p:spPr>
          <a:xfrm>
            <a:off x="1752600" y="6324601"/>
            <a:ext cx="8534400" cy="365125"/>
          </a:xfrm>
        </p:spPr>
        <p:txBody>
          <a:bodyPr/>
          <a:lstStyle/>
          <a:p>
            <a:pPr>
              <a:defRPr/>
            </a:pPr>
            <a:r>
              <a:rPr lang="en-US" sz="1100" dirty="0">
                <a:solidFill>
                  <a:prstClr val="black">
                    <a:tint val="75000"/>
                  </a:prstClr>
                </a:solidFill>
                <a:latin typeface="Calibri"/>
              </a:rPr>
              <a:t>© 2015, 2013, </a:t>
            </a:r>
            <a:r>
              <a:rPr lang="en-US" sz="1100" dirty="0" err="1">
                <a:solidFill>
                  <a:prstClr val="black">
                    <a:tint val="75000"/>
                  </a:prstClr>
                </a:solidFill>
                <a:latin typeface="Calibri"/>
              </a:rPr>
              <a:t>Tecmint</a:t>
            </a:r>
            <a:r>
              <a:rPr lang="en-US" sz="1100" dirty="0">
                <a:solidFill>
                  <a:prstClr val="black">
                    <a:tint val="75000"/>
                  </a:prstClr>
                </a:solidFill>
                <a:latin typeface="Calibri"/>
              </a:rPr>
              <a:t>, retrieved from </a:t>
            </a:r>
            <a:r>
              <a:rPr lang="en-US" sz="1100" dirty="0">
                <a:solidFill>
                  <a:prstClr val="black">
                    <a:tint val="75000"/>
                  </a:prstClr>
                </a:solidFill>
                <a:latin typeface="Calibri"/>
                <a:hlinkClick r:id="rId3"/>
              </a:rPr>
              <a:t>https://www.tecmint.com/linux-directory-structure-and-important-files-paths-explained/</a:t>
            </a:r>
            <a:r>
              <a:rPr lang="en-US" sz="1100" dirty="0">
                <a:solidFill>
                  <a:prstClr val="black">
                    <a:tint val="75000"/>
                  </a:prstClr>
                </a:solidFill>
                <a:latin typeface="Calibri"/>
              </a:rPr>
              <a:t> on 4/21/2019. </a:t>
            </a:r>
          </a:p>
        </p:txBody>
      </p:sp>
    </p:spTree>
    <p:extLst>
      <p:ext uri="{BB962C8B-B14F-4D97-AF65-F5344CB8AC3E}">
        <p14:creationId xmlns:p14="http://schemas.microsoft.com/office/powerpoint/2010/main" val="41788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9DA9-F32B-9CC6-C7CD-05AF96E58C7C}"/>
              </a:ext>
            </a:extLst>
          </p:cNvPr>
          <p:cNvSpPr>
            <a:spLocks noGrp="1"/>
          </p:cNvSpPr>
          <p:nvPr>
            <p:ph type="title"/>
          </p:nvPr>
        </p:nvSpPr>
        <p:spPr>
          <a:xfrm>
            <a:off x="653227" y="263759"/>
            <a:ext cx="10972800" cy="1143000"/>
          </a:xfrm>
        </p:spPr>
        <p:txBody>
          <a:bodyPr/>
          <a:lstStyle/>
          <a:p>
            <a:r>
              <a:rPr lang="en-US" dirty="0"/>
              <a:t>Virtual Machine vs. Container in Pictures</a:t>
            </a:r>
          </a:p>
        </p:txBody>
      </p:sp>
      <p:sp>
        <p:nvSpPr>
          <p:cNvPr id="4" name="Slide Number Placeholder 3">
            <a:extLst>
              <a:ext uri="{FF2B5EF4-FFF2-40B4-BE49-F238E27FC236}">
                <a16:creationId xmlns:a16="http://schemas.microsoft.com/office/drawing/2014/main" id="{8450B946-E10E-D52E-F8F5-1AEA14CD8AC0}"/>
              </a:ext>
            </a:extLst>
          </p:cNvPr>
          <p:cNvSpPr>
            <a:spLocks noGrp="1"/>
          </p:cNvSpPr>
          <p:nvPr>
            <p:ph type="sldNum" sz="quarter" idx="12"/>
          </p:nvPr>
        </p:nvSpPr>
        <p:spPr/>
        <p:txBody>
          <a:bodyPr/>
          <a:lstStyle/>
          <a:p>
            <a:fld id="{89971D50-EA34-4159-9359-86BF8C19E22B}" type="slidenum">
              <a:rPr lang="en-US" smtClean="0"/>
              <a:t>11</a:t>
            </a:fld>
            <a:endParaRPr lang="en-US"/>
          </a:p>
        </p:txBody>
      </p:sp>
      <p:sp>
        <p:nvSpPr>
          <p:cNvPr id="5" name="Footer Placeholder 4">
            <a:extLst>
              <a:ext uri="{FF2B5EF4-FFF2-40B4-BE49-F238E27FC236}">
                <a16:creationId xmlns:a16="http://schemas.microsoft.com/office/drawing/2014/main" id="{087DF7E8-9FF4-4946-3181-11B9611F285B}"/>
              </a:ext>
            </a:extLst>
          </p:cNvPr>
          <p:cNvSpPr>
            <a:spLocks noGrp="1"/>
          </p:cNvSpPr>
          <p:nvPr>
            <p:ph type="ftr" sz="quarter" idx="11"/>
          </p:nvPr>
        </p:nvSpPr>
        <p:spPr>
          <a:xfrm>
            <a:off x="3904427" y="6310434"/>
            <a:ext cx="4470400" cy="365125"/>
          </a:xfrm>
        </p:spPr>
        <p:txBody>
          <a:bodyPr/>
          <a:lstStyle/>
          <a:p>
            <a:r>
              <a:rPr lang="en-US" dirty="0"/>
              <a:t>© 2022 Joann J Ordille, joann.ordille@rutgers.edu</a:t>
            </a:r>
          </a:p>
        </p:txBody>
      </p:sp>
      <p:sp>
        <p:nvSpPr>
          <p:cNvPr id="50" name="Rectangle 49">
            <a:extLst>
              <a:ext uri="{FF2B5EF4-FFF2-40B4-BE49-F238E27FC236}">
                <a16:creationId xmlns:a16="http://schemas.microsoft.com/office/drawing/2014/main" id="{937070A6-6E48-7C57-7207-0291E09C4032}"/>
              </a:ext>
            </a:extLst>
          </p:cNvPr>
          <p:cNvSpPr/>
          <p:nvPr/>
        </p:nvSpPr>
        <p:spPr>
          <a:xfrm>
            <a:off x="684906" y="3640044"/>
            <a:ext cx="2920701" cy="58091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Hardware</a:t>
            </a:r>
          </a:p>
        </p:txBody>
      </p:sp>
      <p:sp>
        <p:nvSpPr>
          <p:cNvPr id="51" name="Rectangle 50">
            <a:extLst>
              <a:ext uri="{FF2B5EF4-FFF2-40B4-BE49-F238E27FC236}">
                <a16:creationId xmlns:a16="http://schemas.microsoft.com/office/drawing/2014/main" id="{503A0DEF-DE18-B2BB-9C4F-29527F2E2F31}"/>
              </a:ext>
            </a:extLst>
          </p:cNvPr>
          <p:cNvSpPr/>
          <p:nvPr/>
        </p:nvSpPr>
        <p:spPr>
          <a:xfrm>
            <a:off x="684906" y="3059131"/>
            <a:ext cx="2920701" cy="580913"/>
          </a:xfrm>
          <a:prstGeom prst="rect">
            <a:avLst/>
          </a:prstGeom>
          <a:solidFill>
            <a:srgbClr val="ED7D31">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Hypervisor</a:t>
            </a:r>
          </a:p>
        </p:txBody>
      </p:sp>
      <p:sp>
        <p:nvSpPr>
          <p:cNvPr id="52" name="Rectangle 51">
            <a:extLst>
              <a:ext uri="{FF2B5EF4-FFF2-40B4-BE49-F238E27FC236}">
                <a16:creationId xmlns:a16="http://schemas.microsoft.com/office/drawing/2014/main" id="{4390626A-25CB-1803-9BF9-A1285C9C3EA5}"/>
              </a:ext>
            </a:extLst>
          </p:cNvPr>
          <p:cNvSpPr/>
          <p:nvPr/>
        </p:nvSpPr>
        <p:spPr>
          <a:xfrm>
            <a:off x="684906" y="1800486"/>
            <a:ext cx="822960" cy="1283793"/>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Guest OS</a:t>
            </a:r>
          </a:p>
        </p:txBody>
      </p:sp>
      <p:sp>
        <p:nvSpPr>
          <p:cNvPr id="53" name="Rectangle 52">
            <a:extLst>
              <a:ext uri="{FF2B5EF4-FFF2-40B4-BE49-F238E27FC236}">
                <a16:creationId xmlns:a16="http://schemas.microsoft.com/office/drawing/2014/main" id="{8B4A32F5-DEF5-F663-7FA6-D3AE22231E67}"/>
              </a:ext>
            </a:extLst>
          </p:cNvPr>
          <p:cNvSpPr/>
          <p:nvPr/>
        </p:nvSpPr>
        <p:spPr>
          <a:xfrm>
            <a:off x="1507866" y="1800486"/>
            <a:ext cx="822960" cy="125864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Guest OS</a:t>
            </a:r>
          </a:p>
        </p:txBody>
      </p:sp>
      <p:sp>
        <p:nvSpPr>
          <p:cNvPr id="54" name="Rectangle 53">
            <a:extLst>
              <a:ext uri="{FF2B5EF4-FFF2-40B4-BE49-F238E27FC236}">
                <a16:creationId xmlns:a16="http://schemas.microsoft.com/office/drawing/2014/main" id="{025F7948-62E6-92B8-196F-AA371856970C}"/>
              </a:ext>
            </a:extLst>
          </p:cNvPr>
          <p:cNvSpPr/>
          <p:nvPr/>
        </p:nvSpPr>
        <p:spPr>
          <a:xfrm>
            <a:off x="2330825" y="1800486"/>
            <a:ext cx="1231751" cy="125864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Guest OS</a:t>
            </a:r>
          </a:p>
        </p:txBody>
      </p:sp>
      <p:sp>
        <p:nvSpPr>
          <p:cNvPr id="55" name="Rectangle 54">
            <a:extLst>
              <a:ext uri="{FF2B5EF4-FFF2-40B4-BE49-F238E27FC236}">
                <a16:creationId xmlns:a16="http://schemas.microsoft.com/office/drawing/2014/main" id="{5E2B456E-B91E-EDEA-9E2B-2EA3928042F4}"/>
              </a:ext>
            </a:extLst>
          </p:cNvPr>
          <p:cNvSpPr/>
          <p:nvPr/>
        </p:nvSpPr>
        <p:spPr>
          <a:xfrm>
            <a:off x="4062803" y="5106978"/>
            <a:ext cx="2920701" cy="58091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Hardware</a:t>
            </a:r>
          </a:p>
        </p:txBody>
      </p:sp>
      <p:sp>
        <p:nvSpPr>
          <p:cNvPr id="56" name="Rectangle 55">
            <a:extLst>
              <a:ext uri="{FF2B5EF4-FFF2-40B4-BE49-F238E27FC236}">
                <a16:creationId xmlns:a16="http://schemas.microsoft.com/office/drawing/2014/main" id="{AEFE26F8-B83A-4B24-2465-110F8E52829F}"/>
              </a:ext>
            </a:extLst>
          </p:cNvPr>
          <p:cNvSpPr/>
          <p:nvPr/>
        </p:nvSpPr>
        <p:spPr>
          <a:xfrm>
            <a:off x="4062804" y="4012929"/>
            <a:ext cx="2920701" cy="580913"/>
          </a:xfrm>
          <a:prstGeom prst="rect">
            <a:avLst/>
          </a:prstGeom>
          <a:solidFill>
            <a:srgbClr val="ED7D31">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Hypervisor</a:t>
            </a:r>
          </a:p>
        </p:txBody>
      </p:sp>
      <p:sp>
        <p:nvSpPr>
          <p:cNvPr id="57" name="Rectangle 56">
            <a:extLst>
              <a:ext uri="{FF2B5EF4-FFF2-40B4-BE49-F238E27FC236}">
                <a16:creationId xmlns:a16="http://schemas.microsoft.com/office/drawing/2014/main" id="{8E332F49-966B-0F8F-D8E6-D0E8C172CB50}"/>
              </a:ext>
            </a:extLst>
          </p:cNvPr>
          <p:cNvSpPr/>
          <p:nvPr/>
        </p:nvSpPr>
        <p:spPr>
          <a:xfrm>
            <a:off x="4062804" y="2754284"/>
            <a:ext cx="822960" cy="1283793"/>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Guest OS</a:t>
            </a:r>
          </a:p>
        </p:txBody>
      </p:sp>
      <p:sp>
        <p:nvSpPr>
          <p:cNvPr id="58" name="Rectangle 57">
            <a:extLst>
              <a:ext uri="{FF2B5EF4-FFF2-40B4-BE49-F238E27FC236}">
                <a16:creationId xmlns:a16="http://schemas.microsoft.com/office/drawing/2014/main" id="{0F4136A0-9B7E-9056-DCE7-68F79808E14C}"/>
              </a:ext>
            </a:extLst>
          </p:cNvPr>
          <p:cNvSpPr/>
          <p:nvPr/>
        </p:nvSpPr>
        <p:spPr>
          <a:xfrm>
            <a:off x="4885764" y="2754284"/>
            <a:ext cx="822960" cy="125864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Guest OS</a:t>
            </a:r>
          </a:p>
        </p:txBody>
      </p:sp>
      <p:sp>
        <p:nvSpPr>
          <p:cNvPr id="59" name="Rectangle 58">
            <a:extLst>
              <a:ext uri="{FF2B5EF4-FFF2-40B4-BE49-F238E27FC236}">
                <a16:creationId xmlns:a16="http://schemas.microsoft.com/office/drawing/2014/main" id="{4095969D-70B6-E474-7DCE-34E6C0B1D889}"/>
              </a:ext>
            </a:extLst>
          </p:cNvPr>
          <p:cNvSpPr/>
          <p:nvPr/>
        </p:nvSpPr>
        <p:spPr>
          <a:xfrm>
            <a:off x="5708723" y="2754284"/>
            <a:ext cx="1231751" cy="125864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Guest OS</a:t>
            </a:r>
          </a:p>
        </p:txBody>
      </p:sp>
      <p:sp>
        <p:nvSpPr>
          <p:cNvPr id="60" name="Rectangle 59">
            <a:extLst>
              <a:ext uri="{FF2B5EF4-FFF2-40B4-BE49-F238E27FC236}">
                <a16:creationId xmlns:a16="http://schemas.microsoft.com/office/drawing/2014/main" id="{AFD0A8BE-095A-DFC8-B4F8-218254B0B814}"/>
              </a:ext>
            </a:extLst>
          </p:cNvPr>
          <p:cNvSpPr/>
          <p:nvPr/>
        </p:nvSpPr>
        <p:spPr>
          <a:xfrm>
            <a:off x="4064597" y="4556611"/>
            <a:ext cx="2920701" cy="580913"/>
          </a:xfrm>
          <a:prstGeom prst="rect">
            <a:avLst/>
          </a:prstGeom>
          <a:solidFill>
            <a:srgbClr val="44546A">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Host OS</a:t>
            </a:r>
          </a:p>
        </p:txBody>
      </p:sp>
      <p:sp>
        <p:nvSpPr>
          <p:cNvPr id="83" name="Rectangle 82">
            <a:extLst>
              <a:ext uri="{FF2B5EF4-FFF2-40B4-BE49-F238E27FC236}">
                <a16:creationId xmlns:a16="http://schemas.microsoft.com/office/drawing/2014/main" id="{7E9F4826-D7AD-6759-11A3-68628E80AECD}"/>
              </a:ext>
            </a:extLst>
          </p:cNvPr>
          <p:cNvSpPr/>
          <p:nvPr/>
        </p:nvSpPr>
        <p:spPr>
          <a:xfrm>
            <a:off x="8123815" y="3859091"/>
            <a:ext cx="2920701" cy="58091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Hardware</a:t>
            </a:r>
          </a:p>
        </p:txBody>
      </p:sp>
      <p:sp>
        <p:nvSpPr>
          <p:cNvPr id="84" name="Rectangle 83">
            <a:extLst>
              <a:ext uri="{FF2B5EF4-FFF2-40B4-BE49-F238E27FC236}">
                <a16:creationId xmlns:a16="http://schemas.microsoft.com/office/drawing/2014/main" id="{5E4B5D66-DDB6-7E1E-CC16-B01A14520C51}"/>
              </a:ext>
            </a:extLst>
          </p:cNvPr>
          <p:cNvSpPr/>
          <p:nvPr/>
        </p:nvSpPr>
        <p:spPr>
          <a:xfrm>
            <a:off x="8123816" y="2765042"/>
            <a:ext cx="2920701" cy="580913"/>
          </a:xfrm>
          <a:prstGeom prst="rect">
            <a:avLst/>
          </a:prstGeom>
          <a:solidFill>
            <a:srgbClr val="ED7D31">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Container Manager</a:t>
            </a:r>
          </a:p>
        </p:txBody>
      </p:sp>
      <p:sp>
        <p:nvSpPr>
          <p:cNvPr id="85" name="Rectangle 84">
            <a:extLst>
              <a:ext uri="{FF2B5EF4-FFF2-40B4-BE49-F238E27FC236}">
                <a16:creationId xmlns:a16="http://schemas.microsoft.com/office/drawing/2014/main" id="{ACF4E823-8377-F960-9D1A-00947D3A48F5}"/>
              </a:ext>
            </a:extLst>
          </p:cNvPr>
          <p:cNvSpPr/>
          <p:nvPr/>
        </p:nvSpPr>
        <p:spPr>
          <a:xfrm>
            <a:off x="8123815" y="1941101"/>
            <a:ext cx="518160"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AA475B23-8F7F-EC77-7890-4CAAC7CF7F76}"/>
              </a:ext>
            </a:extLst>
          </p:cNvPr>
          <p:cNvSpPr/>
          <p:nvPr/>
        </p:nvSpPr>
        <p:spPr>
          <a:xfrm>
            <a:off x="8621357" y="1941102"/>
            <a:ext cx="518160"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F63B67F4-6781-DFAF-80B7-E2B5FD439EAF}"/>
              </a:ext>
            </a:extLst>
          </p:cNvPr>
          <p:cNvSpPr/>
          <p:nvPr/>
        </p:nvSpPr>
        <p:spPr>
          <a:xfrm>
            <a:off x="8125609" y="3308724"/>
            <a:ext cx="2920701" cy="580913"/>
          </a:xfrm>
          <a:prstGeom prst="rect">
            <a:avLst/>
          </a:prstGeom>
          <a:solidFill>
            <a:srgbClr val="44546A">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Host OS</a:t>
            </a:r>
          </a:p>
        </p:txBody>
      </p:sp>
      <p:sp>
        <p:nvSpPr>
          <p:cNvPr id="88" name="Rectangle 87">
            <a:extLst>
              <a:ext uri="{FF2B5EF4-FFF2-40B4-BE49-F238E27FC236}">
                <a16:creationId xmlns:a16="http://schemas.microsoft.com/office/drawing/2014/main" id="{9338B109-F388-C452-4331-9749F6D0E7FE}"/>
              </a:ext>
            </a:extLst>
          </p:cNvPr>
          <p:cNvSpPr/>
          <p:nvPr/>
        </p:nvSpPr>
        <p:spPr>
          <a:xfrm>
            <a:off x="9107243" y="1941102"/>
            <a:ext cx="496645"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84763AC4-DB73-23A6-2F4B-28850F35D94E}"/>
              </a:ext>
            </a:extLst>
          </p:cNvPr>
          <p:cNvSpPr/>
          <p:nvPr/>
        </p:nvSpPr>
        <p:spPr>
          <a:xfrm>
            <a:off x="9595820" y="1942465"/>
            <a:ext cx="518160"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2A117A13-BEA8-A1FA-C374-DAED6E2DE29A}"/>
              </a:ext>
            </a:extLst>
          </p:cNvPr>
          <p:cNvSpPr/>
          <p:nvPr/>
        </p:nvSpPr>
        <p:spPr>
          <a:xfrm>
            <a:off x="10113980" y="1941101"/>
            <a:ext cx="518160"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4AF31402-174E-9780-E62B-11899B7EF134}"/>
              </a:ext>
            </a:extLst>
          </p:cNvPr>
          <p:cNvSpPr/>
          <p:nvPr/>
        </p:nvSpPr>
        <p:spPr>
          <a:xfrm>
            <a:off x="10635277" y="1934415"/>
            <a:ext cx="409239"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92" name="Straight Connector 91">
            <a:extLst>
              <a:ext uri="{FF2B5EF4-FFF2-40B4-BE49-F238E27FC236}">
                <a16:creationId xmlns:a16="http://schemas.microsoft.com/office/drawing/2014/main" id="{64AE6609-6A66-9167-DE14-96784A90AF56}"/>
              </a:ext>
            </a:extLst>
          </p:cNvPr>
          <p:cNvCxnSpPr/>
          <p:nvPr/>
        </p:nvCxnSpPr>
        <p:spPr>
          <a:xfrm>
            <a:off x="8103197" y="2500826"/>
            <a:ext cx="2941319" cy="0"/>
          </a:xfrm>
          <a:prstGeom prst="line">
            <a:avLst/>
          </a:prstGeom>
          <a:noFill/>
          <a:ln w="25400" cap="flat" cmpd="sng" algn="ctr">
            <a:solidFill>
              <a:sysClr val="windowText" lastClr="000000"/>
            </a:solidFill>
            <a:prstDash val="solid"/>
            <a:miter lim="800000"/>
          </a:ln>
          <a:effectLst/>
        </p:spPr>
      </p:cxnSp>
      <p:sp>
        <p:nvSpPr>
          <p:cNvPr id="93" name="TextBox 92">
            <a:extLst>
              <a:ext uri="{FF2B5EF4-FFF2-40B4-BE49-F238E27FC236}">
                <a16:creationId xmlns:a16="http://schemas.microsoft.com/office/drawing/2014/main" id="{68EBAE3F-60FA-56C3-DEDD-B31DD8D80605}"/>
              </a:ext>
            </a:extLst>
          </p:cNvPr>
          <p:cNvSpPr txBox="1"/>
          <p:nvPr/>
        </p:nvSpPr>
        <p:spPr>
          <a:xfrm>
            <a:off x="10575664" y="2438419"/>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94" name="TextBox 93">
            <a:extLst>
              <a:ext uri="{FF2B5EF4-FFF2-40B4-BE49-F238E27FC236}">
                <a16:creationId xmlns:a16="http://schemas.microsoft.com/office/drawing/2014/main" id="{5B9AC13F-9140-6686-F459-89B900EE3337}"/>
              </a:ext>
            </a:extLst>
          </p:cNvPr>
          <p:cNvSpPr txBox="1"/>
          <p:nvPr/>
        </p:nvSpPr>
        <p:spPr>
          <a:xfrm>
            <a:off x="8118438" y="2457034"/>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95" name="TextBox 94">
            <a:extLst>
              <a:ext uri="{FF2B5EF4-FFF2-40B4-BE49-F238E27FC236}">
                <a16:creationId xmlns:a16="http://schemas.microsoft.com/office/drawing/2014/main" id="{D7F462F7-6EB7-2329-D5E3-54FA1709B2FE}"/>
              </a:ext>
            </a:extLst>
          </p:cNvPr>
          <p:cNvSpPr txBox="1"/>
          <p:nvPr/>
        </p:nvSpPr>
        <p:spPr>
          <a:xfrm>
            <a:off x="9592683" y="2457034"/>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96" name="TextBox 95">
            <a:extLst>
              <a:ext uri="{FF2B5EF4-FFF2-40B4-BE49-F238E27FC236}">
                <a16:creationId xmlns:a16="http://schemas.microsoft.com/office/drawing/2014/main" id="{6DF958C8-FB02-AD77-744E-8E30666DF5D8}"/>
              </a:ext>
            </a:extLst>
          </p:cNvPr>
          <p:cNvSpPr txBox="1"/>
          <p:nvPr/>
        </p:nvSpPr>
        <p:spPr>
          <a:xfrm>
            <a:off x="9089766" y="2462631"/>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97" name="TextBox 96">
            <a:extLst>
              <a:ext uri="{FF2B5EF4-FFF2-40B4-BE49-F238E27FC236}">
                <a16:creationId xmlns:a16="http://schemas.microsoft.com/office/drawing/2014/main" id="{ACFBF2CD-B09B-1476-3FFE-8A6E56B7CF66}"/>
              </a:ext>
            </a:extLst>
          </p:cNvPr>
          <p:cNvSpPr txBox="1"/>
          <p:nvPr/>
        </p:nvSpPr>
        <p:spPr>
          <a:xfrm>
            <a:off x="8628978" y="2457034"/>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98" name="TextBox 97">
            <a:extLst>
              <a:ext uri="{FF2B5EF4-FFF2-40B4-BE49-F238E27FC236}">
                <a16:creationId xmlns:a16="http://schemas.microsoft.com/office/drawing/2014/main" id="{94B1AB9E-357B-9BB4-FD9A-ED0B8619F16A}"/>
              </a:ext>
            </a:extLst>
          </p:cNvPr>
          <p:cNvSpPr txBox="1"/>
          <p:nvPr/>
        </p:nvSpPr>
        <p:spPr>
          <a:xfrm>
            <a:off x="10098743" y="2447353"/>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99" name="TextBox 98">
            <a:extLst>
              <a:ext uri="{FF2B5EF4-FFF2-40B4-BE49-F238E27FC236}">
                <a16:creationId xmlns:a16="http://schemas.microsoft.com/office/drawing/2014/main" id="{35A47756-4965-EFC7-7DFE-97823F01D07B}"/>
              </a:ext>
            </a:extLst>
          </p:cNvPr>
          <p:cNvSpPr txBox="1"/>
          <p:nvPr/>
        </p:nvSpPr>
        <p:spPr>
          <a:xfrm>
            <a:off x="10575664" y="2060768"/>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100" name="TextBox 99">
            <a:extLst>
              <a:ext uri="{FF2B5EF4-FFF2-40B4-BE49-F238E27FC236}">
                <a16:creationId xmlns:a16="http://schemas.microsoft.com/office/drawing/2014/main" id="{3428F0BF-9D6F-1F59-5D22-1CAFA30B423D}"/>
              </a:ext>
            </a:extLst>
          </p:cNvPr>
          <p:cNvSpPr txBox="1"/>
          <p:nvPr/>
        </p:nvSpPr>
        <p:spPr>
          <a:xfrm>
            <a:off x="10055038" y="2056366"/>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101" name="TextBox 100">
            <a:extLst>
              <a:ext uri="{FF2B5EF4-FFF2-40B4-BE49-F238E27FC236}">
                <a16:creationId xmlns:a16="http://schemas.microsoft.com/office/drawing/2014/main" id="{C19CF069-1B5D-5E04-FAFC-DB18BF4CE497}"/>
              </a:ext>
            </a:extLst>
          </p:cNvPr>
          <p:cNvSpPr txBox="1"/>
          <p:nvPr/>
        </p:nvSpPr>
        <p:spPr>
          <a:xfrm>
            <a:off x="9546515" y="2051964"/>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102" name="TextBox 101">
            <a:extLst>
              <a:ext uri="{FF2B5EF4-FFF2-40B4-BE49-F238E27FC236}">
                <a16:creationId xmlns:a16="http://schemas.microsoft.com/office/drawing/2014/main" id="{20D5C4D2-F4B6-3270-DB6A-6EDDF03529E7}"/>
              </a:ext>
            </a:extLst>
          </p:cNvPr>
          <p:cNvSpPr txBox="1"/>
          <p:nvPr/>
        </p:nvSpPr>
        <p:spPr>
          <a:xfrm>
            <a:off x="9095365" y="2049303"/>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103" name="TextBox 102">
            <a:extLst>
              <a:ext uri="{FF2B5EF4-FFF2-40B4-BE49-F238E27FC236}">
                <a16:creationId xmlns:a16="http://schemas.microsoft.com/office/drawing/2014/main" id="{5288C4B1-66EE-26F2-A09B-84DBDCE8FD53}"/>
              </a:ext>
            </a:extLst>
          </p:cNvPr>
          <p:cNvSpPr txBox="1"/>
          <p:nvPr/>
        </p:nvSpPr>
        <p:spPr>
          <a:xfrm>
            <a:off x="8639735" y="2045398"/>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104" name="TextBox 103">
            <a:extLst>
              <a:ext uri="{FF2B5EF4-FFF2-40B4-BE49-F238E27FC236}">
                <a16:creationId xmlns:a16="http://schemas.microsoft.com/office/drawing/2014/main" id="{990F593F-B8B1-C275-6141-037510ABCFF0}"/>
              </a:ext>
            </a:extLst>
          </p:cNvPr>
          <p:cNvSpPr txBox="1"/>
          <p:nvPr/>
        </p:nvSpPr>
        <p:spPr>
          <a:xfrm>
            <a:off x="8120677" y="2064014"/>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107" name="Freeform: Shape 106">
            <a:extLst>
              <a:ext uri="{FF2B5EF4-FFF2-40B4-BE49-F238E27FC236}">
                <a16:creationId xmlns:a16="http://schemas.microsoft.com/office/drawing/2014/main" id="{8AAA42DF-02A0-2BD4-C4AF-B5E864E63803}"/>
              </a:ext>
            </a:extLst>
          </p:cNvPr>
          <p:cNvSpPr/>
          <p:nvPr/>
        </p:nvSpPr>
        <p:spPr>
          <a:xfrm>
            <a:off x="6847242" y="1592132"/>
            <a:ext cx="1181088" cy="4996927"/>
          </a:xfrm>
          <a:custGeom>
            <a:avLst/>
            <a:gdLst>
              <a:gd name="connsiteX0" fmla="*/ 0 w 1181088"/>
              <a:gd name="connsiteY0" fmla="*/ 0 h 4996927"/>
              <a:gd name="connsiteX1" fmla="*/ 306593 w 1181088"/>
              <a:gd name="connsiteY1" fmla="*/ 177501 h 4996927"/>
              <a:gd name="connsiteX2" fmla="*/ 505610 w 1181088"/>
              <a:gd name="connsiteY2" fmla="*/ 328108 h 4996927"/>
              <a:gd name="connsiteX3" fmla="*/ 548640 w 1181088"/>
              <a:gd name="connsiteY3" fmla="*/ 446442 h 4996927"/>
              <a:gd name="connsiteX4" fmla="*/ 510989 w 1181088"/>
              <a:gd name="connsiteY4" fmla="*/ 796066 h 4996927"/>
              <a:gd name="connsiteX5" fmla="*/ 478716 w 1181088"/>
              <a:gd name="connsiteY5" fmla="*/ 1048870 h 4996927"/>
              <a:gd name="connsiteX6" fmla="*/ 586292 w 1181088"/>
              <a:gd name="connsiteY6" fmla="*/ 1425388 h 4996927"/>
              <a:gd name="connsiteX7" fmla="*/ 672353 w 1181088"/>
              <a:gd name="connsiteY7" fmla="*/ 1565237 h 4996927"/>
              <a:gd name="connsiteX8" fmla="*/ 720763 w 1181088"/>
              <a:gd name="connsiteY8" fmla="*/ 1796527 h 4996927"/>
              <a:gd name="connsiteX9" fmla="*/ 726142 w 1181088"/>
              <a:gd name="connsiteY9" fmla="*/ 1925619 h 4996927"/>
              <a:gd name="connsiteX10" fmla="*/ 736899 w 1181088"/>
              <a:gd name="connsiteY10" fmla="*/ 2339788 h 4996927"/>
              <a:gd name="connsiteX11" fmla="*/ 796066 w 1181088"/>
              <a:gd name="connsiteY11" fmla="*/ 2528047 h 4996927"/>
              <a:gd name="connsiteX12" fmla="*/ 871370 w 1181088"/>
              <a:gd name="connsiteY12" fmla="*/ 2630244 h 4996927"/>
              <a:gd name="connsiteX13" fmla="*/ 898264 w 1181088"/>
              <a:gd name="connsiteY13" fmla="*/ 2721684 h 4996927"/>
              <a:gd name="connsiteX14" fmla="*/ 844476 w 1181088"/>
              <a:gd name="connsiteY14" fmla="*/ 2958353 h 4996927"/>
              <a:gd name="connsiteX15" fmla="*/ 833718 w 1181088"/>
              <a:gd name="connsiteY15" fmla="*/ 3130475 h 4996927"/>
              <a:gd name="connsiteX16" fmla="*/ 984325 w 1181088"/>
              <a:gd name="connsiteY16" fmla="*/ 3426310 h 4996927"/>
              <a:gd name="connsiteX17" fmla="*/ 1118796 w 1181088"/>
              <a:gd name="connsiteY17" fmla="*/ 3824343 h 4996927"/>
              <a:gd name="connsiteX18" fmla="*/ 1172584 w 1181088"/>
              <a:gd name="connsiteY18" fmla="*/ 4007223 h 4996927"/>
              <a:gd name="connsiteX19" fmla="*/ 1167205 w 1181088"/>
              <a:gd name="connsiteY19" fmla="*/ 4281543 h 4996927"/>
              <a:gd name="connsiteX20" fmla="*/ 1118796 w 1181088"/>
              <a:gd name="connsiteY20" fmla="*/ 4416014 h 4996927"/>
              <a:gd name="connsiteX21" fmla="*/ 1102659 w 1181088"/>
              <a:gd name="connsiteY21" fmla="*/ 4491317 h 4996927"/>
              <a:gd name="connsiteX22" fmla="*/ 1124174 w 1181088"/>
              <a:gd name="connsiteY22" fmla="*/ 4636546 h 4996927"/>
              <a:gd name="connsiteX23" fmla="*/ 1140311 w 1181088"/>
              <a:gd name="connsiteY23" fmla="*/ 4690334 h 4996927"/>
              <a:gd name="connsiteX24" fmla="*/ 1156447 w 1181088"/>
              <a:gd name="connsiteY24" fmla="*/ 4840941 h 4996927"/>
              <a:gd name="connsiteX25" fmla="*/ 1167205 w 1181088"/>
              <a:gd name="connsiteY25" fmla="*/ 4996927 h 499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1088" h="4996927">
                <a:moveTo>
                  <a:pt x="0" y="0"/>
                </a:moveTo>
                <a:cubicBezTo>
                  <a:pt x="115352" y="57675"/>
                  <a:pt x="150111" y="73786"/>
                  <a:pt x="306593" y="177501"/>
                </a:cubicBezTo>
                <a:cubicBezTo>
                  <a:pt x="375938" y="223462"/>
                  <a:pt x="439271" y="277906"/>
                  <a:pt x="505610" y="328108"/>
                </a:cubicBezTo>
                <a:cubicBezTo>
                  <a:pt x="519953" y="367553"/>
                  <a:pt x="541205" y="405134"/>
                  <a:pt x="548640" y="446442"/>
                </a:cubicBezTo>
                <a:cubicBezTo>
                  <a:pt x="576318" y="600211"/>
                  <a:pt x="537780" y="635321"/>
                  <a:pt x="510989" y="796066"/>
                </a:cubicBezTo>
                <a:cubicBezTo>
                  <a:pt x="497023" y="879862"/>
                  <a:pt x="489474" y="964602"/>
                  <a:pt x="478716" y="1048870"/>
                </a:cubicBezTo>
                <a:cubicBezTo>
                  <a:pt x="508420" y="1274625"/>
                  <a:pt x="481474" y="1229277"/>
                  <a:pt x="586292" y="1425388"/>
                </a:cubicBezTo>
                <a:cubicBezTo>
                  <a:pt x="612093" y="1473661"/>
                  <a:pt x="672353" y="1565237"/>
                  <a:pt x="672353" y="1565237"/>
                </a:cubicBezTo>
                <a:cubicBezTo>
                  <a:pt x="696662" y="1657613"/>
                  <a:pt x="710406" y="1697098"/>
                  <a:pt x="720763" y="1796527"/>
                </a:cubicBezTo>
                <a:cubicBezTo>
                  <a:pt x="725225" y="1839363"/>
                  <a:pt x="724863" y="1882570"/>
                  <a:pt x="726142" y="1925619"/>
                </a:cubicBezTo>
                <a:cubicBezTo>
                  <a:pt x="730242" y="2063661"/>
                  <a:pt x="720976" y="2202606"/>
                  <a:pt x="736899" y="2339788"/>
                </a:cubicBezTo>
                <a:cubicBezTo>
                  <a:pt x="744483" y="2405129"/>
                  <a:pt x="768430" y="2468355"/>
                  <a:pt x="796066" y="2528047"/>
                </a:cubicBezTo>
                <a:cubicBezTo>
                  <a:pt x="813844" y="2566446"/>
                  <a:pt x="846269" y="2596178"/>
                  <a:pt x="871370" y="2630244"/>
                </a:cubicBezTo>
                <a:cubicBezTo>
                  <a:pt x="880335" y="2660724"/>
                  <a:pt x="896678" y="2689953"/>
                  <a:pt x="898264" y="2721684"/>
                </a:cubicBezTo>
                <a:cubicBezTo>
                  <a:pt x="902579" y="2807993"/>
                  <a:pt x="870860" y="2879199"/>
                  <a:pt x="844476" y="2958353"/>
                </a:cubicBezTo>
                <a:cubicBezTo>
                  <a:pt x="840890" y="3015727"/>
                  <a:pt x="824706" y="3073700"/>
                  <a:pt x="833718" y="3130475"/>
                </a:cubicBezTo>
                <a:cubicBezTo>
                  <a:pt x="863405" y="3317502"/>
                  <a:pt x="911651" y="3271878"/>
                  <a:pt x="984325" y="3426310"/>
                </a:cubicBezTo>
                <a:cubicBezTo>
                  <a:pt x="1046375" y="3558166"/>
                  <a:pt x="1075166" y="3687999"/>
                  <a:pt x="1118796" y="3824343"/>
                </a:cubicBezTo>
                <a:cubicBezTo>
                  <a:pt x="1172941" y="3993547"/>
                  <a:pt x="1143071" y="3869502"/>
                  <a:pt x="1172584" y="4007223"/>
                </a:cubicBezTo>
                <a:cubicBezTo>
                  <a:pt x="1183522" y="4116598"/>
                  <a:pt x="1186049" y="4115091"/>
                  <a:pt x="1167205" y="4281543"/>
                </a:cubicBezTo>
                <a:cubicBezTo>
                  <a:pt x="1164708" y="4303600"/>
                  <a:pt x="1124194" y="4397796"/>
                  <a:pt x="1118796" y="4416014"/>
                </a:cubicBezTo>
                <a:cubicBezTo>
                  <a:pt x="1111503" y="4440627"/>
                  <a:pt x="1108038" y="4466216"/>
                  <a:pt x="1102659" y="4491317"/>
                </a:cubicBezTo>
                <a:cubicBezTo>
                  <a:pt x="1109831" y="4539727"/>
                  <a:pt x="1115077" y="4588461"/>
                  <a:pt x="1124174" y="4636546"/>
                </a:cubicBezTo>
                <a:cubicBezTo>
                  <a:pt x="1127654" y="4654939"/>
                  <a:pt x="1137392" y="4671844"/>
                  <a:pt x="1140311" y="4690334"/>
                </a:cubicBezTo>
                <a:cubicBezTo>
                  <a:pt x="1148186" y="4740206"/>
                  <a:pt x="1151322" y="4790712"/>
                  <a:pt x="1156447" y="4840941"/>
                </a:cubicBezTo>
                <a:cubicBezTo>
                  <a:pt x="1168565" y="4959697"/>
                  <a:pt x="1167205" y="4919289"/>
                  <a:pt x="1167205" y="49969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BEB3DBB1-0A31-BAF3-27E1-84763B141595}"/>
              </a:ext>
            </a:extLst>
          </p:cNvPr>
          <p:cNvSpPr txBox="1"/>
          <p:nvPr/>
        </p:nvSpPr>
        <p:spPr>
          <a:xfrm>
            <a:off x="5045336" y="2060768"/>
            <a:ext cx="1890261" cy="400110"/>
          </a:xfrm>
          <a:prstGeom prst="rect">
            <a:avLst/>
          </a:prstGeom>
          <a:noFill/>
        </p:spPr>
        <p:txBody>
          <a:bodyPr wrap="none" rtlCol="0">
            <a:spAutoFit/>
          </a:bodyPr>
          <a:lstStyle/>
          <a:p>
            <a:r>
              <a:rPr lang="en-US" sz="2000" b="1" dirty="0"/>
              <a:t>Virtual Machine</a:t>
            </a:r>
          </a:p>
        </p:txBody>
      </p:sp>
      <p:sp>
        <p:nvSpPr>
          <p:cNvPr id="110" name="TextBox 109">
            <a:extLst>
              <a:ext uri="{FF2B5EF4-FFF2-40B4-BE49-F238E27FC236}">
                <a16:creationId xmlns:a16="http://schemas.microsoft.com/office/drawing/2014/main" id="{B013E36A-337A-BC5D-65CE-7A45110AA694}"/>
              </a:ext>
            </a:extLst>
          </p:cNvPr>
          <p:cNvSpPr txBox="1"/>
          <p:nvPr/>
        </p:nvSpPr>
        <p:spPr>
          <a:xfrm>
            <a:off x="8441854" y="4929651"/>
            <a:ext cx="1228157" cy="400110"/>
          </a:xfrm>
          <a:prstGeom prst="rect">
            <a:avLst/>
          </a:prstGeom>
          <a:noFill/>
        </p:spPr>
        <p:txBody>
          <a:bodyPr wrap="none" rtlCol="0">
            <a:spAutoFit/>
          </a:bodyPr>
          <a:lstStyle/>
          <a:p>
            <a:r>
              <a:rPr lang="en-US" sz="2000" b="1" dirty="0"/>
              <a:t>Container</a:t>
            </a:r>
          </a:p>
        </p:txBody>
      </p:sp>
    </p:spTree>
    <p:extLst>
      <p:ext uri="{BB962C8B-B14F-4D97-AF65-F5344CB8AC3E}">
        <p14:creationId xmlns:p14="http://schemas.microsoft.com/office/powerpoint/2010/main" val="131558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2177DE-6B5F-2CBD-3CD4-05C4AB26F157}"/>
              </a:ext>
            </a:extLst>
          </p:cNvPr>
          <p:cNvSpPr>
            <a:spLocks noGrp="1"/>
          </p:cNvSpPr>
          <p:nvPr>
            <p:ph type="title"/>
          </p:nvPr>
        </p:nvSpPr>
        <p:spPr/>
        <p:txBody>
          <a:bodyPr/>
          <a:lstStyle/>
          <a:p>
            <a:r>
              <a:rPr lang="en-US" dirty="0"/>
              <a:t>Virtual Machines vs. Containers</a:t>
            </a:r>
          </a:p>
        </p:txBody>
      </p:sp>
      <p:sp>
        <p:nvSpPr>
          <p:cNvPr id="8" name="Text Placeholder 7">
            <a:extLst>
              <a:ext uri="{FF2B5EF4-FFF2-40B4-BE49-F238E27FC236}">
                <a16:creationId xmlns:a16="http://schemas.microsoft.com/office/drawing/2014/main" id="{60174471-8D52-E18F-BD64-0E51189E91AC}"/>
              </a:ext>
            </a:extLst>
          </p:cNvPr>
          <p:cNvSpPr>
            <a:spLocks noGrp="1"/>
          </p:cNvSpPr>
          <p:nvPr>
            <p:ph type="body" idx="1"/>
          </p:nvPr>
        </p:nvSpPr>
        <p:spPr/>
        <p:txBody>
          <a:bodyPr/>
          <a:lstStyle/>
          <a:p>
            <a:r>
              <a:rPr lang="en-US" dirty="0"/>
              <a:t>Virtual Machines</a:t>
            </a:r>
          </a:p>
        </p:txBody>
      </p:sp>
      <p:sp>
        <p:nvSpPr>
          <p:cNvPr id="9" name="Content Placeholder 8">
            <a:extLst>
              <a:ext uri="{FF2B5EF4-FFF2-40B4-BE49-F238E27FC236}">
                <a16:creationId xmlns:a16="http://schemas.microsoft.com/office/drawing/2014/main" id="{1B3CE1D1-FF5F-1F0B-DFBC-68A94212292C}"/>
              </a:ext>
            </a:extLst>
          </p:cNvPr>
          <p:cNvSpPr>
            <a:spLocks noGrp="1"/>
          </p:cNvSpPr>
          <p:nvPr>
            <p:ph sz="half" idx="2"/>
          </p:nvPr>
        </p:nvSpPr>
        <p:spPr/>
        <p:txBody>
          <a:bodyPr>
            <a:normAutofit fontScale="85000" lnSpcReduction="20000"/>
          </a:bodyPr>
          <a:lstStyle/>
          <a:p>
            <a:r>
              <a:rPr lang="en-US" dirty="0"/>
              <a:t>Hypervisor virtualizes the underlying physical hardware</a:t>
            </a:r>
          </a:p>
          <a:p>
            <a:r>
              <a:rPr lang="en-US" dirty="0"/>
              <a:t>Each VM contains a virtual copy of hardware, an OS and the application and its dependencies</a:t>
            </a:r>
          </a:p>
          <a:p>
            <a:r>
              <a:rPr lang="en-US" dirty="0"/>
              <a:t>Heavier weight: portable, but each VM must load and boot an OS</a:t>
            </a:r>
          </a:p>
          <a:p>
            <a:pPr lvl="1"/>
            <a:r>
              <a:rPr lang="en-US" dirty="0"/>
              <a:t>gigabytes</a:t>
            </a:r>
          </a:p>
          <a:p>
            <a:r>
              <a:rPr lang="en-US" dirty="0"/>
              <a:t>Still stuck scaling up a whole application when a component is overloaded</a:t>
            </a:r>
          </a:p>
        </p:txBody>
      </p:sp>
      <p:sp>
        <p:nvSpPr>
          <p:cNvPr id="10" name="Text Placeholder 9">
            <a:extLst>
              <a:ext uri="{FF2B5EF4-FFF2-40B4-BE49-F238E27FC236}">
                <a16:creationId xmlns:a16="http://schemas.microsoft.com/office/drawing/2014/main" id="{5444F26F-1168-D7FB-9AC0-C79FF4C27FB8}"/>
              </a:ext>
            </a:extLst>
          </p:cNvPr>
          <p:cNvSpPr>
            <a:spLocks noGrp="1"/>
          </p:cNvSpPr>
          <p:nvPr>
            <p:ph type="body" sz="quarter" idx="3"/>
          </p:nvPr>
        </p:nvSpPr>
        <p:spPr/>
        <p:txBody>
          <a:bodyPr/>
          <a:lstStyle/>
          <a:p>
            <a:r>
              <a:rPr lang="en-US" dirty="0"/>
              <a:t>Containers</a:t>
            </a:r>
          </a:p>
        </p:txBody>
      </p:sp>
      <p:sp>
        <p:nvSpPr>
          <p:cNvPr id="11" name="Content Placeholder 10">
            <a:extLst>
              <a:ext uri="{FF2B5EF4-FFF2-40B4-BE49-F238E27FC236}">
                <a16:creationId xmlns:a16="http://schemas.microsoft.com/office/drawing/2014/main" id="{203A4F2C-BAD5-BDB4-6B5B-A4F363C7740A}"/>
              </a:ext>
            </a:extLst>
          </p:cNvPr>
          <p:cNvSpPr>
            <a:spLocks noGrp="1"/>
          </p:cNvSpPr>
          <p:nvPr>
            <p:ph sz="quarter" idx="4"/>
          </p:nvPr>
        </p:nvSpPr>
        <p:spPr/>
        <p:txBody>
          <a:bodyPr>
            <a:normAutofit fontScale="85000" lnSpcReduction="20000"/>
          </a:bodyPr>
          <a:lstStyle/>
          <a:p>
            <a:r>
              <a:rPr lang="en-US" dirty="0"/>
              <a:t>Containers virtualize the underlying operating system</a:t>
            </a:r>
          </a:p>
          <a:p>
            <a:r>
              <a:rPr lang="en-US" dirty="0"/>
              <a:t>Each container contains only the application and its dependencies</a:t>
            </a:r>
          </a:p>
          <a:p>
            <a:r>
              <a:rPr lang="en-US" dirty="0"/>
              <a:t>Lighter weight: fast and portable, because it leverages the host OS</a:t>
            </a:r>
          </a:p>
          <a:p>
            <a:pPr lvl="1"/>
            <a:r>
              <a:rPr lang="en-US" dirty="0"/>
              <a:t>Megabytes</a:t>
            </a:r>
          </a:p>
          <a:p>
            <a:pPr lvl="1"/>
            <a:r>
              <a:rPr lang="en-US" dirty="0"/>
              <a:t>Faster startup</a:t>
            </a:r>
          </a:p>
          <a:p>
            <a:pPr lvl="1"/>
            <a:r>
              <a:rPr lang="en-US" dirty="0"/>
              <a:t>Better use of hardware capacity</a:t>
            </a:r>
          </a:p>
          <a:p>
            <a:r>
              <a:rPr lang="en-US" dirty="0"/>
              <a:t>Speed enables microservice architecture that allows components of an application to scale with load</a:t>
            </a:r>
          </a:p>
        </p:txBody>
      </p:sp>
      <p:sp>
        <p:nvSpPr>
          <p:cNvPr id="4" name="Slide Number Placeholder 3">
            <a:extLst>
              <a:ext uri="{FF2B5EF4-FFF2-40B4-BE49-F238E27FC236}">
                <a16:creationId xmlns:a16="http://schemas.microsoft.com/office/drawing/2014/main" id="{35F4DAEF-8101-1464-10C6-9D1CD528C33C}"/>
              </a:ext>
            </a:extLst>
          </p:cNvPr>
          <p:cNvSpPr>
            <a:spLocks noGrp="1"/>
          </p:cNvSpPr>
          <p:nvPr>
            <p:ph type="sldNum" sz="quarter" idx="12"/>
          </p:nvPr>
        </p:nvSpPr>
        <p:spPr/>
        <p:txBody>
          <a:bodyPr/>
          <a:lstStyle/>
          <a:p>
            <a:fld id="{5CB703C5-2DE6-4633-8BEE-FF414531704C}" type="slidenum">
              <a:rPr lang="en-US" smtClean="0"/>
              <a:t>12</a:t>
            </a:fld>
            <a:endParaRPr lang="en-US"/>
          </a:p>
        </p:txBody>
      </p:sp>
      <p:sp>
        <p:nvSpPr>
          <p:cNvPr id="2" name="Footer Placeholder 4">
            <a:extLst>
              <a:ext uri="{FF2B5EF4-FFF2-40B4-BE49-F238E27FC236}">
                <a16:creationId xmlns:a16="http://schemas.microsoft.com/office/drawing/2014/main" id="{C607FB8E-60F2-A4B3-5511-A117AEE9D45D}"/>
              </a:ext>
            </a:extLst>
          </p:cNvPr>
          <p:cNvSpPr>
            <a:spLocks noGrp="1"/>
          </p:cNvSpPr>
          <p:nvPr>
            <p:ph type="ftr" sz="quarter" idx="11"/>
          </p:nvPr>
        </p:nvSpPr>
        <p:spPr>
          <a:xfrm>
            <a:off x="3904427" y="6310434"/>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1800818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4E813-5837-A807-1415-F0A7A3105EA1}"/>
              </a:ext>
            </a:extLst>
          </p:cNvPr>
          <p:cNvSpPr>
            <a:spLocks noGrp="1"/>
          </p:cNvSpPr>
          <p:nvPr>
            <p:ph type="title"/>
          </p:nvPr>
        </p:nvSpPr>
        <p:spPr>
          <a:xfrm>
            <a:off x="6981825" y="1641752"/>
            <a:ext cx="4391024" cy="1323439"/>
          </a:xfrm>
        </p:spPr>
        <p:txBody>
          <a:bodyPr anchor="t">
            <a:normAutofit/>
          </a:bodyPr>
          <a:lstStyle/>
          <a:p>
            <a:r>
              <a:rPr lang="en-US" sz="4000">
                <a:solidFill>
                  <a:schemeClr val="bg1"/>
                </a:solidFill>
              </a:rPr>
              <a:t>Docker</a:t>
            </a:r>
          </a:p>
        </p:txBody>
      </p:sp>
      <p:pic>
        <p:nvPicPr>
          <p:cNvPr id="6" name="Picture 5" descr="Forklift lifting a container in the yard">
            <a:extLst>
              <a:ext uri="{FF2B5EF4-FFF2-40B4-BE49-F238E27FC236}">
                <a16:creationId xmlns:a16="http://schemas.microsoft.com/office/drawing/2014/main" id="{E518E02F-DB21-3445-DAE0-0E44BC409732}"/>
              </a:ext>
            </a:extLst>
          </p:cNvPr>
          <p:cNvPicPr>
            <a:picLocks noChangeAspect="1"/>
          </p:cNvPicPr>
          <p:nvPr/>
        </p:nvPicPr>
        <p:blipFill rotWithShape="1">
          <a:blip r:embed="rId2"/>
          <a:srcRect l="10306" r="29474" b="-2"/>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5" name="Group 20">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2" name="Freeform: Shape 21">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0B26BE6E-87B7-9EF4-5BDE-4085A1A5E001}"/>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5CB703C5-2DE6-4633-8BEE-FF414531704C}" type="slidenum">
              <a:rPr lang="en-US" sz="4400" smtClean="0">
                <a:solidFill>
                  <a:schemeClr val="bg1"/>
                </a:solidFill>
              </a:rPr>
              <a:pPr>
                <a:lnSpc>
                  <a:spcPct val="90000"/>
                </a:lnSpc>
                <a:spcAft>
                  <a:spcPts val="600"/>
                </a:spcAft>
              </a:pPr>
              <a:t>13</a:t>
            </a:fld>
            <a:endParaRPr lang="en-US" sz="4400">
              <a:solidFill>
                <a:schemeClr val="bg1"/>
              </a:solidFill>
            </a:endParaRPr>
          </a:p>
        </p:txBody>
      </p:sp>
      <p:sp>
        <p:nvSpPr>
          <p:cNvPr id="3" name="Content Placeholder 2">
            <a:extLst>
              <a:ext uri="{FF2B5EF4-FFF2-40B4-BE49-F238E27FC236}">
                <a16:creationId xmlns:a16="http://schemas.microsoft.com/office/drawing/2014/main" id="{16BB05D2-65F7-44F0-44DA-B30808FE8750}"/>
              </a:ext>
            </a:extLst>
          </p:cNvPr>
          <p:cNvSpPr>
            <a:spLocks noGrp="1"/>
          </p:cNvSpPr>
          <p:nvPr>
            <p:ph idx="1"/>
          </p:nvPr>
        </p:nvSpPr>
        <p:spPr>
          <a:xfrm>
            <a:off x="6981826" y="3146400"/>
            <a:ext cx="4391024" cy="2682000"/>
          </a:xfrm>
        </p:spPr>
        <p:txBody>
          <a:bodyPr>
            <a:normAutofit/>
          </a:bodyPr>
          <a:lstStyle/>
          <a:p>
            <a:r>
              <a:rPr lang="en-US" sz="1500" dirty="0">
                <a:solidFill>
                  <a:schemeClr val="bg1">
                    <a:alpha val="80000"/>
                  </a:schemeClr>
                </a:solidFill>
              </a:rPr>
              <a:t>Popular container system</a:t>
            </a:r>
          </a:p>
          <a:p>
            <a:r>
              <a:rPr lang="en-US" sz="1500" dirty="0">
                <a:solidFill>
                  <a:schemeClr val="bg1">
                    <a:alpha val="80000"/>
                  </a:schemeClr>
                </a:solidFill>
              </a:rPr>
              <a:t>Automated container creation</a:t>
            </a:r>
          </a:p>
          <a:p>
            <a:pPr lvl="1"/>
            <a:r>
              <a:rPr lang="en-US" sz="1500" dirty="0">
                <a:solidFill>
                  <a:schemeClr val="bg1">
                    <a:alpha val="80000"/>
                  </a:schemeClr>
                </a:solidFill>
              </a:rPr>
              <a:t>You specify a </a:t>
            </a:r>
            <a:r>
              <a:rPr lang="en-US" sz="1500" dirty="0" err="1">
                <a:solidFill>
                  <a:schemeClr val="bg1">
                    <a:alpha val="80000"/>
                  </a:schemeClr>
                </a:solidFill>
              </a:rPr>
              <a:t>DockerFile</a:t>
            </a:r>
            <a:r>
              <a:rPr lang="en-US" sz="1500" dirty="0">
                <a:solidFill>
                  <a:schemeClr val="bg1">
                    <a:alpha val="80000"/>
                  </a:schemeClr>
                </a:solidFill>
              </a:rPr>
              <a:t> that describes the contents of your container.</a:t>
            </a:r>
          </a:p>
          <a:p>
            <a:r>
              <a:rPr lang="en-US" sz="1500" dirty="0">
                <a:solidFill>
                  <a:schemeClr val="bg1">
                    <a:alpha val="80000"/>
                  </a:schemeClr>
                </a:solidFill>
              </a:rPr>
              <a:t>Container versioning and rollback</a:t>
            </a:r>
          </a:p>
          <a:p>
            <a:r>
              <a:rPr lang="en-US" sz="1500" dirty="0">
                <a:solidFill>
                  <a:schemeClr val="bg1">
                    <a:alpha val="80000"/>
                  </a:schemeClr>
                </a:solidFill>
              </a:rPr>
              <a:t>Container reuse</a:t>
            </a:r>
          </a:p>
          <a:p>
            <a:pPr lvl="1"/>
            <a:r>
              <a:rPr lang="en-US" sz="1500" dirty="0">
                <a:solidFill>
                  <a:schemeClr val="bg1">
                    <a:alpha val="80000"/>
                  </a:schemeClr>
                </a:solidFill>
              </a:rPr>
              <a:t>You can build a new container by adding a layer to an existing container.</a:t>
            </a:r>
          </a:p>
          <a:p>
            <a:r>
              <a:rPr lang="en-US" sz="1500" dirty="0">
                <a:solidFill>
                  <a:schemeClr val="bg1">
                    <a:alpha val="80000"/>
                  </a:schemeClr>
                </a:solidFill>
              </a:rPr>
              <a:t>Shared Container libraries</a:t>
            </a:r>
          </a:p>
        </p:txBody>
      </p:sp>
      <p:sp>
        <p:nvSpPr>
          <p:cNvPr id="5" name="Footer Placeholder 4">
            <a:extLst>
              <a:ext uri="{FF2B5EF4-FFF2-40B4-BE49-F238E27FC236}">
                <a16:creationId xmlns:a16="http://schemas.microsoft.com/office/drawing/2014/main" id="{82967DCB-1A7C-926B-8039-B3D27C4893E5}"/>
              </a:ext>
            </a:extLst>
          </p:cNvPr>
          <p:cNvSpPr>
            <a:spLocks noGrp="1"/>
          </p:cNvSpPr>
          <p:nvPr>
            <p:ph type="ftr" sz="quarter" idx="11"/>
          </p:nvPr>
        </p:nvSpPr>
        <p:spPr>
          <a:xfrm>
            <a:off x="5832725" y="6400373"/>
            <a:ext cx="4470400" cy="365125"/>
          </a:xfrm>
        </p:spPr>
        <p:txBody>
          <a:bodyPr/>
          <a:lstStyle/>
          <a:p>
            <a:r>
              <a:rPr lang="en-US" dirty="0">
                <a:solidFill>
                  <a:schemeClr val="bg1"/>
                </a:solidFill>
              </a:rPr>
              <a:t>© 2022 Joann J Ordille, joann.ordille@rutgers.edu</a:t>
            </a:r>
          </a:p>
        </p:txBody>
      </p:sp>
    </p:spTree>
    <p:extLst>
      <p:ext uri="{BB962C8B-B14F-4D97-AF65-F5344CB8AC3E}">
        <p14:creationId xmlns:p14="http://schemas.microsoft.com/office/powerpoint/2010/main" val="134985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1EA50B0-6EF2-CB92-047C-646C9EEF5A4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Running a Docker Image</a:t>
            </a:r>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Diagram&#10;&#10;Description automatically generated">
            <a:extLst>
              <a:ext uri="{FF2B5EF4-FFF2-40B4-BE49-F238E27FC236}">
                <a16:creationId xmlns:a16="http://schemas.microsoft.com/office/drawing/2014/main" id="{B72C9863-6CE4-D8C3-802D-209F1B66AC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905" y="2427541"/>
            <a:ext cx="8551091" cy="3997637"/>
          </a:xfrm>
          <a:prstGeom prst="rect">
            <a:avLst/>
          </a:prstGeom>
        </p:spPr>
      </p:pic>
      <p:sp>
        <p:nvSpPr>
          <p:cNvPr id="12" name="Footer Placeholder 4">
            <a:extLst>
              <a:ext uri="{FF2B5EF4-FFF2-40B4-BE49-F238E27FC236}">
                <a16:creationId xmlns:a16="http://schemas.microsoft.com/office/drawing/2014/main" id="{092D2BC8-83D2-4522-08AF-1A9C381347D2}"/>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lnSpc>
                <a:spcPct val="90000"/>
              </a:lnSpc>
              <a:spcAft>
                <a:spcPts val="600"/>
              </a:spcAft>
            </a:pPr>
            <a:r>
              <a:rPr lang="en-US" sz="1000" kern="1200" dirty="0">
                <a:solidFill>
                  <a:srgbClr val="898989"/>
                </a:solidFill>
                <a:latin typeface="+mn-lt"/>
                <a:ea typeface="+mn-ea"/>
                <a:cs typeface="+mn-cs"/>
              </a:rPr>
              <a:t>Figure 2.1 © 2018  M. </a:t>
            </a:r>
            <a:r>
              <a:rPr lang="en-US" sz="1000" kern="1200" dirty="0" err="1">
                <a:solidFill>
                  <a:srgbClr val="898989"/>
                </a:solidFill>
                <a:latin typeface="+mn-lt"/>
                <a:ea typeface="+mn-ea"/>
                <a:cs typeface="+mn-cs"/>
              </a:rPr>
              <a:t>Luksa</a:t>
            </a:r>
            <a:r>
              <a:rPr lang="en-US" sz="1000" kern="1200" dirty="0">
                <a:solidFill>
                  <a:srgbClr val="898989"/>
                </a:solidFill>
                <a:latin typeface="+mn-lt"/>
                <a:ea typeface="+mn-ea"/>
                <a:cs typeface="+mn-cs"/>
              </a:rPr>
              <a:t>, Kubernetes in Action, Manning Publications</a:t>
            </a:r>
          </a:p>
        </p:txBody>
      </p:sp>
      <p:sp>
        <p:nvSpPr>
          <p:cNvPr id="7" name="Slide Number Placeholder 6">
            <a:extLst>
              <a:ext uri="{FF2B5EF4-FFF2-40B4-BE49-F238E27FC236}">
                <a16:creationId xmlns:a16="http://schemas.microsoft.com/office/drawing/2014/main" id="{1861468F-603D-3342-A00D-3E142C216876}"/>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5CB703C5-2DE6-4633-8BEE-FF414531704C}" type="slidenum">
              <a:rPr lang="en-US">
                <a:solidFill>
                  <a:srgbClr val="898989"/>
                </a:solidFill>
              </a:rPr>
              <a:pPr>
                <a:spcAft>
                  <a:spcPts val="600"/>
                </a:spcAft>
              </a:pPr>
              <a:t>14</a:t>
            </a:fld>
            <a:endParaRPr lang="en-US">
              <a:solidFill>
                <a:srgbClr val="898989"/>
              </a:solidFill>
            </a:endParaRPr>
          </a:p>
        </p:txBody>
      </p:sp>
    </p:spTree>
    <p:extLst>
      <p:ext uri="{BB962C8B-B14F-4D97-AF65-F5344CB8AC3E}">
        <p14:creationId xmlns:p14="http://schemas.microsoft.com/office/powerpoint/2010/main" val="1509233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EA50B0-6EF2-CB92-047C-646C9EEF5A43}"/>
              </a:ext>
            </a:extLst>
          </p:cNvPr>
          <p:cNvSpPr>
            <a:spLocks noGrp="1"/>
          </p:cNvSpPr>
          <p:nvPr>
            <p:ph type="title"/>
          </p:nvPr>
        </p:nvSpPr>
        <p:spPr>
          <a:xfrm>
            <a:off x="0" y="0"/>
            <a:ext cx="12192000" cy="1086522"/>
          </a:xfrm>
          <a:solidFill>
            <a:schemeClr val="tx2">
              <a:lumMod val="75000"/>
            </a:schemeClr>
          </a:solidFill>
        </p:spPr>
        <p:txBody>
          <a:bodyPr/>
          <a:lstStyle/>
          <a:p>
            <a:pPr algn="ctr"/>
            <a:r>
              <a:rPr lang="en-US" dirty="0">
                <a:solidFill>
                  <a:schemeClr val="bg1"/>
                </a:solidFill>
              </a:rPr>
              <a:t>Creating a Docker Image</a:t>
            </a:r>
          </a:p>
        </p:txBody>
      </p:sp>
      <p:sp>
        <p:nvSpPr>
          <p:cNvPr id="7" name="Slide Number Placeholder 6">
            <a:extLst>
              <a:ext uri="{FF2B5EF4-FFF2-40B4-BE49-F238E27FC236}">
                <a16:creationId xmlns:a16="http://schemas.microsoft.com/office/drawing/2014/main" id="{1861468F-603D-3342-A00D-3E142C216876}"/>
              </a:ext>
            </a:extLst>
          </p:cNvPr>
          <p:cNvSpPr>
            <a:spLocks noGrp="1"/>
          </p:cNvSpPr>
          <p:nvPr>
            <p:ph type="sldNum" sz="quarter" idx="12"/>
          </p:nvPr>
        </p:nvSpPr>
        <p:spPr/>
        <p:txBody>
          <a:bodyPr/>
          <a:lstStyle/>
          <a:p>
            <a:fld id="{5CB703C5-2DE6-4633-8BEE-FF414531704C}" type="slidenum">
              <a:rPr lang="en-US" smtClean="0"/>
              <a:t>15</a:t>
            </a:fld>
            <a:endParaRPr lang="en-US" dirty="0"/>
          </a:p>
        </p:txBody>
      </p:sp>
      <p:sp>
        <p:nvSpPr>
          <p:cNvPr id="12" name="Footer Placeholder 4">
            <a:extLst>
              <a:ext uri="{FF2B5EF4-FFF2-40B4-BE49-F238E27FC236}">
                <a16:creationId xmlns:a16="http://schemas.microsoft.com/office/drawing/2014/main" id="{092D2BC8-83D2-4522-08AF-1A9C381347D2}"/>
              </a:ext>
            </a:extLst>
          </p:cNvPr>
          <p:cNvSpPr>
            <a:spLocks noGrp="1"/>
          </p:cNvSpPr>
          <p:nvPr>
            <p:ph type="ftr" sz="quarter" idx="11"/>
          </p:nvPr>
        </p:nvSpPr>
        <p:spPr>
          <a:xfrm>
            <a:off x="3371923" y="6444904"/>
            <a:ext cx="4916844" cy="365125"/>
          </a:xfrm>
        </p:spPr>
        <p:txBody>
          <a:bodyPr/>
          <a:lstStyle/>
          <a:p>
            <a:r>
              <a:rPr lang="en-US" dirty="0"/>
              <a:t>Figure 2.2 © 2018 M. </a:t>
            </a:r>
            <a:r>
              <a:rPr lang="en-US" dirty="0" err="1"/>
              <a:t>Luksa</a:t>
            </a:r>
            <a:r>
              <a:rPr lang="en-US" dirty="0"/>
              <a:t>, Kubernetes in Action, Manning Publications</a:t>
            </a:r>
          </a:p>
        </p:txBody>
      </p:sp>
      <p:pic>
        <p:nvPicPr>
          <p:cNvPr id="13" name="Content Placeholder 12" descr="Diagram&#10;&#10;Description automatically generated">
            <a:extLst>
              <a:ext uri="{FF2B5EF4-FFF2-40B4-BE49-F238E27FC236}">
                <a16:creationId xmlns:a16="http://schemas.microsoft.com/office/drawing/2014/main" id="{CB08723A-014B-3041-6409-ED5D652EE6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3878" y="1237726"/>
            <a:ext cx="8627632" cy="5207178"/>
          </a:xfrm>
        </p:spPr>
      </p:pic>
      <p:sp>
        <p:nvSpPr>
          <p:cNvPr id="14" name="TextBox 13">
            <a:extLst>
              <a:ext uri="{FF2B5EF4-FFF2-40B4-BE49-F238E27FC236}">
                <a16:creationId xmlns:a16="http://schemas.microsoft.com/office/drawing/2014/main" id="{6B8DF12A-445B-96FF-784A-DCF3DE7B6EBC}"/>
              </a:ext>
            </a:extLst>
          </p:cNvPr>
          <p:cNvSpPr txBox="1"/>
          <p:nvPr/>
        </p:nvSpPr>
        <p:spPr>
          <a:xfrm>
            <a:off x="8395129" y="1254870"/>
            <a:ext cx="3174141" cy="1754326"/>
          </a:xfrm>
          <a:prstGeom prst="rect">
            <a:avLst/>
          </a:prstGeom>
          <a:noFill/>
        </p:spPr>
        <p:txBody>
          <a:bodyPr wrap="square" rtlCol="0">
            <a:spAutoFit/>
          </a:bodyPr>
          <a:lstStyle/>
          <a:p>
            <a:r>
              <a:rPr lang="en-US"/>
              <a:t>Dockerfile contents:</a:t>
            </a:r>
          </a:p>
          <a:p>
            <a:endParaRPr lang="en-US"/>
          </a:p>
          <a:p>
            <a:r>
              <a:rPr lang="en-US"/>
              <a:t>FROM node:7</a:t>
            </a:r>
          </a:p>
          <a:p>
            <a:r>
              <a:rPr lang="en-US"/>
              <a:t>ADD app.js / app.js</a:t>
            </a:r>
          </a:p>
          <a:p>
            <a:r>
              <a:rPr lang="en-US"/>
              <a:t>ENTRYPOINT [“node”, “app.js”]</a:t>
            </a:r>
          </a:p>
          <a:p>
            <a:endParaRPr lang="en-US" dirty="0"/>
          </a:p>
        </p:txBody>
      </p:sp>
    </p:spTree>
    <p:extLst>
      <p:ext uri="{BB962C8B-B14F-4D97-AF65-F5344CB8AC3E}">
        <p14:creationId xmlns:p14="http://schemas.microsoft.com/office/powerpoint/2010/main" val="1280763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A3DE-E46D-5C24-F259-8E9A99993AE4}"/>
              </a:ext>
            </a:extLst>
          </p:cNvPr>
          <p:cNvSpPr>
            <a:spLocks noGrp="1"/>
          </p:cNvSpPr>
          <p:nvPr>
            <p:ph type="title"/>
          </p:nvPr>
        </p:nvSpPr>
        <p:spPr/>
        <p:txBody>
          <a:bodyPr/>
          <a:lstStyle/>
          <a:p>
            <a:r>
              <a:rPr lang="en-US" dirty="0"/>
              <a:t>Microservices</a:t>
            </a:r>
          </a:p>
        </p:txBody>
      </p:sp>
      <p:sp>
        <p:nvSpPr>
          <p:cNvPr id="3" name="Content Placeholder 2">
            <a:extLst>
              <a:ext uri="{FF2B5EF4-FFF2-40B4-BE49-F238E27FC236}">
                <a16:creationId xmlns:a16="http://schemas.microsoft.com/office/drawing/2014/main" id="{877F534C-B99E-3B94-B627-E2E9109F6782}"/>
              </a:ext>
            </a:extLst>
          </p:cNvPr>
          <p:cNvSpPr>
            <a:spLocks noGrp="1"/>
          </p:cNvSpPr>
          <p:nvPr>
            <p:ph idx="1"/>
          </p:nvPr>
        </p:nvSpPr>
        <p:spPr/>
        <p:txBody>
          <a:bodyPr/>
          <a:lstStyle/>
          <a:p>
            <a:r>
              <a:rPr lang="en-US" dirty="0"/>
              <a:t>Containers allow us to create small services that we can start quickly and scale individually by adding a new instance (in a new container)</a:t>
            </a:r>
          </a:p>
          <a:p>
            <a:r>
              <a:rPr lang="en-US" dirty="0"/>
              <a:t>What problem do we next face?</a:t>
            </a:r>
          </a:p>
        </p:txBody>
      </p:sp>
      <p:sp>
        <p:nvSpPr>
          <p:cNvPr id="4" name="Slide Number Placeholder 3">
            <a:extLst>
              <a:ext uri="{FF2B5EF4-FFF2-40B4-BE49-F238E27FC236}">
                <a16:creationId xmlns:a16="http://schemas.microsoft.com/office/drawing/2014/main" id="{F7AA9C7C-F208-F6CE-8925-5C23330E64AB}"/>
              </a:ext>
            </a:extLst>
          </p:cNvPr>
          <p:cNvSpPr>
            <a:spLocks noGrp="1"/>
          </p:cNvSpPr>
          <p:nvPr>
            <p:ph type="sldNum" sz="quarter" idx="12"/>
          </p:nvPr>
        </p:nvSpPr>
        <p:spPr/>
        <p:txBody>
          <a:bodyPr/>
          <a:lstStyle/>
          <a:p>
            <a:fld id="{5CB703C5-2DE6-4633-8BEE-FF414531704C}" type="slidenum">
              <a:rPr lang="en-US" smtClean="0"/>
              <a:t>16</a:t>
            </a:fld>
            <a:endParaRPr lang="en-US"/>
          </a:p>
        </p:txBody>
      </p:sp>
      <p:sp>
        <p:nvSpPr>
          <p:cNvPr id="5" name="Rectangle 4">
            <a:extLst>
              <a:ext uri="{FF2B5EF4-FFF2-40B4-BE49-F238E27FC236}">
                <a16:creationId xmlns:a16="http://schemas.microsoft.com/office/drawing/2014/main" id="{90D3FD13-9828-7688-3404-B4DB4C39B042}"/>
              </a:ext>
            </a:extLst>
          </p:cNvPr>
          <p:cNvSpPr/>
          <p:nvPr/>
        </p:nvSpPr>
        <p:spPr>
          <a:xfrm>
            <a:off x="7444290" y="5013862"/>
            <a:ext cx="2920701" cy="58091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Hardware</a:t>
            </a:r>
          </a:p>
        </p:txBody>
      </p:sp>
      <p:sp>
        <p:nvSpPr>
          <p:cNvPr id="6" name="Rectangle 5">
            <a:extLst>
              <a:ext uri="{FF2B5EF4-FFF2-40B4-BE49-F238E27FC236}">
                <a16:creationId xmlns:a16="http://schemas.microsoft.com/office/drawing/2014/main" id="{A7C0E9A2-3F41-089D-FCF8-65F242F043A0}"/>
              </a:ext>
            </a:extLst>
          </p:cNvPr>
          <p:cNvSpPr/>
          <p:nvPr/>
        </p:nvSpPr>
        <p:spPr>
          <a:xfrm>
            <a:off x="7444291" y="3919813"/>
            <a:ext cx="2920701" cy="580913"/>
          </a:xfrm>
          <a:prstGeom prst="rect">
            <a:avLst/>
          </a:prstGeom>
          <a:solidFill>
            <a:srgbClr val="ED7D31">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Container Manager</a:t>
            </a:r>
          </a:p>
        </p:txBody>
      </p:sp>
      <p:sp>
        <p:nvSpPr>
          <p:cNvPr id="7" name="Rectangle 6">
            <a:extLst>
              <a:ext uri="{FF2B5EF4-FFF2-40B4-BE49-F238E27FC236}">
                <a16:creationId xmlns:a16="http://schemas.microsoft.com/office/drawing/2014/main" id="{8081A4E3-BA59-F197-92ED-D6B5E519F03C}"/>
              </a:ext>
            </a:extLst>
          </p:cNvPr>
          <p:cNvSpPr/>
          <p:nvPr/>
        </p:nvSpPr>
        <p:spPr>
          <a:xfrm>
            <a:off x="7444290" y="3095872"/>
            <a:ext cx="518160"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 name="Rectangle 7">
            <a:extLst>
              <a:ext uri="{FF2B5EF4-FFF2-40B4-BE49-F238E27FC236}">
                <a16:creationId xmlns:a16="http://schemas.microsoft.com/office/drawing/2014/main" id="{87AFC5B6-0B82-0823-622D-76DE4794EA6D}"/>
              </a:ext>
            </a:extLst>
          </p:cNvPr>
          <p:cNvSpPr/>
          <p:nvPr/>
        </p:nvSpPr>
        <p:spPr>
          <a:xfrm>
            <a:off x="7941832" y="3095873"/>
            <a:ext cx="518160"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9" name="Rectangle 8">
            <a:extLst>
              <a:ext uri="{FF2B5EF4-FFF2-40B4-BE49-F238E27FC236}">
                <a16:creationId xmlns:a16="http://schemas.microsoft.com/office/drawing/2014/main" id="{9EA80CE5-26FE-E3BD-CBB9-B9EF45114AB9}"/>
              </a:ext>
            </a:extLst>
          </p:cNvPr>
          <p:cNvSpPr/>
          <p:nvPr/>
        </p:nvSpPr>
        <p:spPr>
          <a:xfrm>
            <a:off x="7446084" y="4463495"/>
            <a:ext cx="2920701" cy="580913"/>
          </a:xfrm>
          <a:prstGeom prst="rect">
            <a:avLst/>
          </a:prstGeom>
          <a:solidFill>
            <a:srgbClr val="44546A">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Host OS</a:t>
            </a:r>
          </a:p>
        </p:txBody>
      </p:sp>
      <p:sp>
        <p:nvSpPr>
          <p:cNvPr id="10" name="Rectangle 9">
            <a:extLst>
              <a:ext uri="{FF2B5EF4-FFF2-40B4-BE49-F238E27FC236}">
                <a16:creationId xmlns:a16="http://schemas.microsoft.com/office/drawing/2014/main" id="{3778F4F1-0FCE-95AC-8D53-F9DAEA9F31C8}"/>
              </a:ext>
            </a:extLst>
          </p:cNvPr>
          <p:cNvSpPr/>
          <p:nvPr/>
        </p:nvSpPr>
        <p:spPr>
          <a:xfrm>
            <a:off x="8427718" y="3095873"/>
            <a:ext cx="496645"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 name="Rectangle 10">
            <a:extLst>
              <a:ext uri="{FF2B5EF4-FFF2-40B4-BE49-F238E27FC236}">
                <a16:creationId xmlns:a16="http://schemas.microsoft.com/office/drawing/2014/main" id="{34BB1922-3E94-DC71-CDAA-605EA0A61774}"/>
              </a:ext>
            </a:extLst>
          </p:cNvPr>
          <p:cNvSpPr/>
          <p:nvPr/>
        </p:nvSpPr>
        <p:spPr>
          <a:xfrm>
            <a:off x="8916295" y="3097236"/>
            <a:ext cx="518160"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 name="Rectangle 11">
            <a:extLst>
              <a:ext uri="{FF2B5EF4-FFF2-40B4-BE49-F238E27FC236}">
                <a16:creationId xmlns:a16="http://schemas.microsoft.com/office/drawing/2014/main" id="{96137B09-6699-B2C1-65FA-3A0F534341B3}"/>
              </a:ext>
            </a:extLst>
          </p:cNvPr>
          <p:cNvSpPr/>
          <p:nvPr/>
        </p:nvSpPr>
        <p:spPr>
          <a:xfrm>
            <a:off x="9434455" y="3095872"/>
            <a:ext cx="518160"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Rectangle 12">
            <a:extLst>
              <a:ext uri="{FF2B5EF4-FFF2-40B4-BE49-F238E27FC236}">
                <a16:creationId xmlns:a16="http://schemas.microsoft.com/office/drawing/2014/main" id="{25276F50-AC74-06A9-B3BF-BF87B2314DB6}"/>
              </a:ext>
            </a:extLst>
          </p:cNvPr>
          <p:cNvSpPr/>
          <p:nvPr/>
        </p:nvSpPr>
        <p:spPr>
          <a:xfrm>
            <a:off x="9955752" y="3089186"/>
            <a:ext cx="409239" cy="817255"/>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cxnSp>
        <p:nvCxnSpPr>
          <p:cNvPr id="14" name="Straight Connector 13">
            <a:extLst>
              <a:ext uri="{FF2B5EF4-FFF2-40B4-BE49-F238E27FC236}">
                <a16:creationId xmlns:a16="http://schemas.microsoft.com/office/drawing/2014/main" id="{6B711B86-B70E-742C-39CA-2AC8D528F1A1}"/>
              </a:ext>
            </a:extLst>
          </p:cNvPr>
          <p:cNvCxnSpPr>
            <a:cxnSpLocks/>
          </p:cNvCxnSpPr>
          <p:nvPr/>
        </p:nvCxnSpPr>
        <p:spPr>
          <a:xfrm>
            <a:off x="7423672" y="3655597"/>
            <a:ext cx="2941319" cy="0"/>
          </a:xfrm>
          <a:prstGeom prst="line">
            <a:avLst/>
          </a:prstGeom>
          <a:noFill/>
          <a:ln w="25400" cap="flat" cmpd="sng" algn="ctr">
            <a:solidFill>
              <a:sysClr val="windowText" lastClr="000000"/>
            </a:solidFill>
            <a:prstDash val="solid"/>
            <a:miter lim="800000"/>
          </a:ln>
          <a:effectLst/>
        </p:spPr>
      </p:cxnSp>
      <p:sp>
        <p:nvSpPr>
          <p:cNvPr id="15" name="TextBox 14">
            <a:extLst>
              <a:ext uri="{FF2B5EF4-FFF2-40B4-BE49-F238E27FC236}">
                <a16:creationId xmlns:a16="http://schemas.microsoft.com/office/drawing/2014/main" id="{E684067E-A5D6-9C75-31F6-F979B5B01DE4}"/>
              </a:ext>
            </a:extLst>
          </p:cNvPr>
          <p:cNvSpPr txBox="1"/>
          <p:nvPr/>
        </p:nvSpPr>
        <p:spPr>
          <a:xfrm>
            <a:off x="9896139" y="3593190"/>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16" name="TextBox 15">
            <a:extLst>
              <a:ext uri="{FF2B5EF4-FFF2-40B4-BE49-F238E27FC236}">
                <a16:creationId xmlns:a16="http://schemas.microsoft.com/office/drawing/2014/main" id="{23670355-9EA6-C30E-6E89-960BE70861EA}"/>
              </a:ext>
            </a:extLst>
          </p:cNvPr>
          <p:cNvSpPr txBox="1"/>
          <p:nvPr/>
        </p:nvSpPr>
        <p:spPr>
          <a:xfrm>
            <a:off x="7438913" y="3611805"/>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17" name="TextBox 16">
            <a:extLst>
              <a:ext uri="{FF2B5EF4-FFF2-40B4-BE49-F238E27FC236}">
                <a16:creationId xmlns:a16="http://schemas.microsoft.com/office/drawing/2014/main" id="{F6126FDB-138F-2004-2FCA-61F4387F3511}"/>
              </a:ext>
            </a:extLst>
          </p:cNvPr>
          <p:cNvSpPr txBox="1"/>
          <p:nvPr/>
        </p:nvSpPr>
        <p:spPr>
          <a:xfrm>
            <a:off x="8913158" y="3611805"/>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18" name="TextBox 17">
            <a:extLst>
              <a:ext uri="{FF2B5EF4-FFF2-40B4-BE49-F238E27FC236}">
                <a16:creationId xmlns:a16="http://schemas.microsoft.com/office/drawing/2014/main" id="{A06EF7F9-C744-EE8F-E0D3-A64C6F989BB5}"/>
              </a:ext>
            </a:extLst>
          </p:cNvPr>
          <p:cNvSpPr txBox="1"/>
          <p:nvPr/>
        </p:nvSpPr>
        <p:spPr>
          <a:xfrm>
            <a:off x="8410241" y="3617402"/>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19" name="TextBox 18">
            <a:extLst>
              <a:ext uri="{FF2B5EF4-FFF2-40B4-BE49-F238E27FC236}">
                <a16:creationId xmlns:a16="http://schemas.microsoft.com/office/drawing/2014/main" id="{B412C338-A199-20E0-5EEA-56B9A752466F}"/>
              </a:ext>
            </a:extLst>
          </p:cNvPr>
          <p:cNvSpPr txBox="1"/>
          <p:nvPr/>
        </p:nvSpPr>
        <p:spPr>
          <a:xfrm>
            <a:off x="7949453" y="3611805"/>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20" name="TextBox 19">
            <a:extLst>
              <a:ext uri="{FF2B5EF4-FFF2-40B4-BE49-F238E27FC236}">
                <a16:creationId xmlns:a16="http://schemas.microsoft.com/office/drawing/2014/main" id="{DFBAF258-2B5B-4004-C935-76ABA8EFF2C3}"/>
              </a:ext>
            </a:extLst>
          </p:cNvPr>
          <p:cNvSpPr txBox="1"/>
          <p:nvPr/>
        </p:nvSpPr>
        <p:spPr>
          <a:xfrm>
            <a:off x="9419218" y="3602124"/>
            <a:ext cx="51277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Libs</a:t>
            </a:r>
          </a:p>
        </p:txBody>
      </p:sp>
      <p:sp>
        <p:nvSpPr>
          <p:cNvPr id="21" name="TextBox 20">
            <a:extLst>
              <a:ext uri="{FF2B5EF4-FFF2-40B4-BE49-F238E27FC236}">
                <a16:creationId xmlns:a16="http://schemas.microsoft.com/office/drawing/2014/main" id="{E9AAF654-C174-D485-7518-1C45D01A580F}"/>
              </a:ext>
            </a:extLst>
          </p:cNvPr>
          <p:cNvSpPr txBox="1"/>
          <p:nvPr/>
        </p:nvSpPr>
        <p:spPr>
          <a:xfrm>
            <a:off x="9896139" y="3215539"/>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22" name="TextBox 21">
            <a:extLst>
              <a:ext uri="{FF2B5EF4-FFF2-40B4-BE49-F238E27FC236}">
                <a16:creationId xmlns:a16="http://schemas.microsoft.com/office/drawing/2014/main" id="{9A30644B-DE15-C82F-2CB1-11B9251FA3E3}"/>
              </a:ext>
            </a:extLst>
          </p:cNvPr>
          <p:cNvSpPr txBox="1"/>
          <p:nvPr/>
        </p:nvSpPr>
        <p:spPr>
          <a:xfrm>
            <a:off x="9375513" y="3211137"/>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23" name="TextBox 22">
            <a:extLst>
              <a:ext uri="{FF2B5EF4-FFF2-40B4-BE49-F238E27FC236}">
                <a16:creationId xmlns:a16="http://schemas.microsoft.com/office/drawing/2014/main" id="{F74F2399-FA8E-0B6A-1730-922CFD89F8B5}"/>
              </a:ext>
            </a:extLst>
          </p:cNvPr>
          <p:cNvSpPr txBox="1"/>
          <p:nvPr/>
        </p:nvSpPr>
        <p:spPr>
          <a:xfrm>
            <a:off x="8866990" y="3206735"/>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24" name="TextBox 23">
            <a:extLst>
              <a:ext uri="{FF2B5EF4-FFF2-40B4-BE49-F238E27FC236}">
                <a16:creationId xmlns:a16="http://schemas.microsoft.com/office/drawing/2014/main" id="{E396FE37-AB6C-A9D5-08C2-F8FF49465276}"/>
              </a:ext>
            </a:extLst>
          </p:cNvPr>
          <p:cNvSpPr txBox="1"/>
          <p:nvPr/>
        </p:nvSpPr>
        <p:spPr>
          <a:xfrm>
            <a:off x="8415840" y="3204074"/>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25" name="TextBox 24">
            <a:extLst>
              <a:ext uri="{FF2B5EF4-FFF2-40B4-BE49-F238E27FC236}">
                <a16:creationId xmlns:a16="http://schemas.microsoft.com/office/drawing/2014/main" id="{8D2B1FF6-09A5-E7A4-701D-87187F0736A7}"/>
              </a:ext>
            </a:extLst>
          </p:cNvPr>
          <p:cNvSpPr txBox="1"/>
          <p:nvPr/>
        </p:nvSpPr>
        <p:spPr>
          <a:xfrm>
            <a:off x="7960210" y="3200169"/>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26" name="TextBox 25">
            <a:extLst>
              <a:ext uri="{FF2B5EF4-FFF2-40B4-BE49-F238E27FC236}">
                <a16:creationId xmlns:a16="http://schemas.microsoft.com/office/drawing/2014/main" id="{B9AD98A1-8C3F-7550-6CB2-1CD3326CAACD}"/>
              </a:ext>
            </a:extLst>
          </p:cNvPr>
          <p:cNvSpPr txBox="1"/>
          <p:nvPr/>
        </p:nvSpPr>
        <p:spPr>
          <a:xfrm>
            <a:off x="7441152" y="3218785"/>
            <a:ext cx="54326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App</a:t>
            </a:r>
          </a:p>
        </p:txBody>
      </p:sp>
      <p:sp>
        <p:nvSpPr>
          <p:cNvPr id="27" name="Footer Placeholder 4">
            <a:extLst>
              <a:ext uri="{FF2B5EF4-FFF2-40B4-BE49-F238E27FC236}">
                <a16:creationId xmlns:a16="http://schemas.microsoft.com/office/drawing/2014/main" id="{4478AC04-F18A-EA90-F2EC-2A50121437DE}"/>
              </a:ext>
            </a:extLst>
          </p:cNvPr>
          <p:cNvSpPr>
            <a:spLocks noGrp="1"/>
          </p:cNvSpPr>
          <p:nvPr>
            <p:ph type="ftr" sz="quarter" idx="11"/>
          </p:nvPr>
        </p:nvSpPr>
        <p:spPr>
          <a:xfrm>
            <a:off x="3904427" y="6310434"/>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4218130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97C28-A128-0BCF-5D9D-8D1433B8C01A}"/>
              </a:ext>
            </a:extLst>
          </p:cNvPr>
          <p:cNvSpPr>
            <a:spLocks noGrp="1"/>
          </p:cNvSpPr>
          <p:nvPr>
            <p:ph type="title"/>
          </p:nvPr>
        </p:nvSpPr>
        <p:spPr/>
        <p:txBody>
          <a:bodyPr/>
          <a:lstStyle/>
          <a:p>
            <a:r>
              <a:rPr lang="en-US" dirty="0"/>
              <a:t>Kubernetes/Orchestration</a:t>
            </a:r>
          </a:p>
        </p:txBody>
      </p:sp>
      <p:sp>
        <p:nvSpPr>
          <p:cNvPr id="3" name="Content Placeholder 2">
            <a:extLst>
              <a:ext uri="{FF2B5EF4-FFF2-40B4-BE49-F238E27FC236}">
                <a16:creationId xmlns:a16="http://schemas.microsoft.com/office/drawing/2014/main" id="{EAC77D22-7E51-207E-0E03-6245003DF816}"/>
              </a:ext>
            </a:extLst>
          </p:cNvPr>
          <p:cNvSpPr>
            <a:spLocks noGrp="1"/>
          </p:cNvSpPr>
          <p:nvPr>
            <p:ph idx="1"/>
          </p:nvPr>
        </p:nvSpPr>
        <p:spPr/>
        <p:txBody>
          <a:bodyPr>
            <a:normAutofit fontScale="92500" lnSpcReduction="10000"/>
          </a:bodyPr>
          <a:lstStyle/>
          <a:p>
            <a:r>
              <a:rPr lang="en-US" sz="2400" dirty="0"/>
              <a:t>To solve the problem of growth in number and complexity of microservice deployments, we need to orchestrate the deployment, monitoring, and management of the services</a:t>
            </a:r>
          </a:p>
          <a:p>
            <a:r>
              <a:rPr lang="en-US" sz="2400" dirty="0"/>
              <a:t>Kubernetes is a popular orchestration engine that works with Docker.</a:t>
            </a:r>
          </a:p>
          <a:p>
            <a:r>
              <a:rPr lang="en-US" sz="2400" dirty="0"/>
              <a:t>Kubernetes manages a cluster of machines/virtual machines on which Docker contains can run.</a:t>
            </a:r>
          </a:p>
          <a:p>
            <a:r>
              <a:rPr lang="en-US" sz="2400" dirty="0"/>
              <a:t>In Kubernetes:</a:t>
            </a:r>
          </a:p>
          <a:p>
            <a:pPr lvl="1"/>
            <a:r>
              <a:rPr lang="en-US" sz="2100" dirty="0"/>
              <a:t>A pod is a unit of deployment consisting of one or more containers.  All the containers in a pod are deployed to the same server.</a:t>
            </a:r>
          </a:p>
          <a:p>
            <a:pPr lvl="1"/>
            <a:r>
              <a:rPr lang="en-US" sz="2100" dirty="0"/>
              <a:t>Pods have a replica number.  Kubernetes maintains the deployment at the required number of replicas.  If a replica of a pod fails, a new replica of </a:t>
            </a:r>
            <a:r>
              <a:rPr lang="en-US" sz="2100" dirty="0" err="1"/>
              <a:t>th</a:t>
            </a:r>
            <a:r>
              <a:rPr lang="en-US" sz="2100" dirty="0"/>
              <a:t> </a:t>
            </a:r>
            <a:r>
              <a:rPr lang="en-US" sz="2100" dirty="0" err="1"/>
              <a:t>epod</a:t>
            </a:r>
            <a:r>
              <a:rPr lang="en-US" sz="2100" dirty="0"/>
              <a:t> is tarted.</a:t>
            </a:r>
          </a:p>
          <a:p>
            <a:pPr lvl="1"/>
            <a:r>
              <a:rPr lang="en-US" sz="2100" dirty="0"/>
              <a:t>A service is created from a set of pod replicas.  It provides an </a:t>
            </a:r>
            <a:r>
              <a:rPr lang="en-US" sz="2100" dirty="0" err="1"/>
              <a:t>ip</a:t>
            </a:r>
            <a:r>
              <a:rPr lang="en-US" sz="2100" dirty="0"/>
              <a:t> address to the set of replicas that is external to the cluster, and it can provide load balancing across the replicas.</a:t>
            </a:r>
          </a:p>
          <a:p>
            <a:r>
              <a:rPr lang="en-US" sz="2400" dirty="0"/>
              <a:t>A good video overview of Kubernetes is “Kubernetes Explained” by Sai </a:t>
            </a:r>
            <a:r>
              <a:rPr lang="en-US" sz="2400" dirty="0" err="1"/>
              <a:t>Vennam</a:t>
            </a:r>
            <a:r>
              <a:rPr lang="en-US" sz="2400" dirty="0"/>
              <a:t>: </a:t>
            </a:r>
            <a:r>
              <a:rPr lang="en-US" sz="2400" dirty="0">
                <a:hlinkClick r:id="rId2"/>
              </a:rPr>
              <a:t>https://www.youtube.com/watch?v=aSrqRSk43lY</a:t>
            </a:r>
            <a:endParaRPr lang="en-US" sz="2400" dirty="0"/>
          </a:p>
          <a:p>
            <a:endParaRPr lang="en-US" dirty="0"/>
          </a:p>
        </p:txBody>
      </p:sp>
      <p:sp>
        <p:nvSpPr>
          <p:cNvPr id="4" name="Slide Number Placeholder 3">
            <a:extLst>
              <a:ext uri="{FF2B5EF4-FFF2-40B4-BE49-F238E27FC236}">
                <a16:creationId xmlns:a16="http://schemas.microsoft.com/office/drawing/2014/main" id="{AD993046-952D-FC6F-E912-77EF8986A586}"/>
              </a:ext>
            </a:extLst>
          </p:cNvPr>
          <p:cNvSpPr>
            <a:spLocks noGrp="1"/>
          </p:cNvSpPr>
          <p:nvPr>
            <p:ph type="sldNum" sz="quarter" idx="12"/>
          </p:nvPr>
        </p:nvSpPr>
        <p:spPr/>
        <p:txBody>
          <a:bodyPr/>
          <a:lstStyle/>
          <a:p>
            <a:fld id="{5CB703C5-2DE6-4633-8BEE-FF414531704C}" type="slidenum">
              <a:rPr lang="en-US" smtClean="0"/>
              <a:t>17</a:t>
            </a:fld>
            <a:endParaRPr lang="en-US"/>
          </a:p>
        </p:txBody>
      </p:sp>
      <p:sp>
        <p:nvSpPr>
          <p:cNvPr id="5" name="Footer Placeholder 4">
            <a:extLst>
              <a:ext uri="{FF2B5EF4-FFF2-40B4-BE49-F238E27FC236}">
                <a16:creationId xmlns:a16="http://schemas.microsoft.com/office/drawing/2014/main" id="{5FD6BC39-8BCD-E1F8-370A-0B2EE4B0CA0F}"/>
              </a:ext>
            </a:extLst>
          </p:cNvPr>
          <p:cNvSpPr>
            <a:spLocks noGrp="1"/>
          </p:cNvSpPr>
          <p:nvPr>
            <p:ph type="ftr" sz="quarter" idx="11"/>
          </p:nvPr>
        </p:nvSpPr>
        <p:spPr>
          <a:xfrm>
            <a:off x="3904427" y="6310434"/>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285419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91437E-848E-F50C-1D9B-07972008387C}"/>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Is orchestration of containers the only way to have microservices?</a:t>
            </a:r>
          </a:p>
        </p:txBody>
      </p:sp>
      <p:sp>
        <p:nvSpPr>
          <p:cNvPr id="3" name="Content Placeholder 2">
            <a:extLst>
              <a:ext uri="{FF2B5EF4-FFF2-40B4-BE49-F238E27FC236}">
                <a16:creationId xmlns:a16="http://schemas.microsoft.com/office/drawing/2014/main" id="{EE890E73-3973-0AB8-B61C-AB4DE8D23E8D}"/>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dirty="0">
                <a:solidFill>
                  <a:schemeClr val="tx1"/>
                </a:solidFill>
                <a:latin typeface="+mn-lt"/>
                <a:ea typeface="+mn-ea"/>
                <a:cs typeface="+mn-cs"/>
              </a:rPr>
              <a:t>Serverless computing, for example with AWS Lambda, is another approach.</a:t>
            </a:r>
          </a:p>
        </p:txBody>
      </p:sp>
      <p:sp>
        <p:nvSpPr>
          <p:cNvPr id="4" name="Slide Number Placeholder 3">
            <a:extLst>
              <a:ext uri="{FF2B5EF4-FFF2-40B4-BE49-F238E27FC236}">
                <a16:creationId xmlns:a16="http://schemas.microsoft.com/office/drawing/2014/main" id="{7CEEDD5B-DF0C-76B9-F0C3-685F449FCD4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CB703C5-2DE6-4633-8BEE-FF414531704C}" type="slidenum">
              <a:rPr lang="en-US" smtClean="0"/>
              <a:pPr>
                <a:spcAft>
                  <a:spcPts val="600"/>
                </a:spcAft>
              </a:pPr>
              <a:t>18</a:t>
            </a:fld>
            <a:endParaRPr lang="en-US"/>
          </a:p>
        </p:txBody>
      </p:sp>
      <p:sp>
        <p:nvSpPr>
          <p:cNvPr id="5" name="Footer Placeholder 4">
            <a:extLst>
              <a:ext uri="{FF2B5EF4-FFF2-40B4-BE49-F238E27FC236}">
                <a16:creationId xmlns:a16="http://schemas.microsoft.com/office/drawing/2014/main" id="{D7C11339-38B8-5E5D-CC03-D247EBC309DE}"/>
              </a:ext>
            </a:extLst>
          </p:cNvPr>
          <p:cNvSpPr>
            <a:spLocks noGrp="1"/>
          </p:cNvSpPr>
          <p:nvPr>
            <p:ph type="ftr" sz="quarter" idx="11"/>
          </p:nvPr>
        </p:nvSpPr>
        <p:spPr>
          <a:xfrm>
            <a:off x="3904427" y="6310434"/>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19565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C1016-D5DC-E473-3114-0728D58FE4C3}"/>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43E90D57-6AED-57E4-4378-A1B0C2F1FDE1}"/>
              </a:ext>
            </a:extLst>
          </p:cNvPr>
          <p:cNvSpPr>
            <a:spLocks noGrp="1"/>
          </p:cNvSpPr>
          <p:nvPr>
            <p:ph idx="1"/>
          </p:nvPr>
        </p:nvSpPr>
        <p:spPr>
          <a:xfrm>
            <a:off x="838200" y="1769954"/>
            <a:ext cx="10515600" cy="4357624"/>
          </a:xfrm>
        </p:spPr>
        <p:txBody>
          <a:bodyPr>
            <a:normAutofit fontScale="85000" lnSpcReduction="10000"/>
          </a:bodyPr>
          <a:lstStyle/>
          <a:p>
            <a:r>
              <a:rPr lang="en-US" sz="1900" dirty="0"/>
              <a:t>An activity in Module 6 will give you a demonstration of serverless computing with AWS Lambda.</a:t>
            </a:r>
          </a:p>
          <a:p>
            <a:r>
              <a:rPr lang="en-US" sz="1900" dirty="0"/>
              <a:t>Imagine creating a group of Lambda functions that work together in a microservices architecture.</a:t>
            </a:r>
          </a:p>
          <a:p>
            <a:r>
              <a:rPr lang="en-US" sz="1900" dirty="0"/>
              <a:t>To use a Lambda microservice, you need a trigger (e.g. CloudWatch) and perhaps a database.</a:t>
            </a:r>
          </a:p>
          <a:p>
            <a:endParaRPr lang="en-US" sz="1900" dirty="0"/>
          </a:p>
          <a:p>
            <a:endParaRPr lang="en-US" sz="1900" dirty="0"/>
          </a:p>
          <a:p>
            <a:endParaRPr lang="en-US" sz="1900" dirty="0"/>
          </a:p>
          <a:p>
            <a:endParaRPr lang="en-US" sz="1900" dirty="0"/>
          </a:p>
          <a:p>
            <a:endParaRPr lang="en-US" sz="1900" dirty="0"/>
          </a:p>
          <a:p>
            <a:endParaRPr lang="en-US" sz="1900" dirty="0"/>
          </a:p>
          <a:p>
            <a:r>
              <a:rPr lang="en-US" sz="1900" dirty="0"/>
              <a:t>Just this much can be done in the Learner Lab.  To do the full example on building a serverless web application from </a:t>
            </a:r>
            <a:r>
              <a:rPr lang="en-US" sz="1900" dirty="0">
                <a:hlinkClick r:id="rId2"/>
              </a:rPr>
              <a:t>https://aws.amazon.com/getting-started/hands-on/build-serverless-web-app-lambda-apigateway-s3-dynamodb-cognito/</a:t>
            </a:r>
            <a:r>
              <a:rPr lang="en-US" sz="1900" dirty="0"/>
              <a:t> , you would need to create an account and use the free tier + first year free services.</a:t>
            </a:r>
          </a:p>
          <a:p>
            <a:r>
              <a:rPr lang="en-US" sz="1900" dirty="0"/>
              <a:t>Use this link to discover what’s free if you create an account:  </a:t>
            </a:r>
            <a:r>
              <a:rPr lang="en-US" sz="1900" dirty="0">
                <a:hlinkClick r:id="rId3"/>
              </a:rPr>
              <a:t>https://aws.amazon.com/free/?all-free-tier.sort-by=item.additionalFields.SortRank&amp;all-free-tier.sort-order=asc&amp;awsf.Free%20Tier%20Types=*all&amp;awsf.Free%20Tier%20Categories=*all</a:t>
            </a:r>
            <a:r>
              <a:rPr lang="en-US" sz="1900" dirty="0"/>
              <a:t> </a:t>
            </a:r>
          </a:p>
          <a:p>
            <a:endParaRPr lang="en-US" sz="1900" dirty="0"/>
          </a:p>
          <a:p>
            <a:endParaRPr lang="en-US" dirty="0"/>
          </a:p>
        </p:txBody>
      </p:sp>
      <p:sp>
        <p:nvSpPr>
          <p:cNvPr id="4" name="Slide Number Placeholder 3">
            <a:extLst>
              <a:ext uri="{FF2B5EF4-FFF2-40B4-BE49-F238E27FC236}">
                <a16:creationId xmlns:a16="http://schemas.microsoft.com/office/drawing/2014/main" id="{7EB1E4A9-8F23-A610-100F-2107D20C7546}"/>
              </a:ext>
            </a:extLst>
          </p:cNvPr>
          <p:cNvSpPr>
            <a:spLocks noGrp="1"/>
          </p:cNvSpPr>
          <p:nvPr>
            <p:ph type="sldNum" sz="quarter" idx="12"/>
          </p:nvPr>
        </p:nvSpPr>
        <p:spPr>
          <a:xfrm>
            <a:off x="9207650" y="6310312"/>
            <a:ext cx="2743200" cy="365125"/>
          </a:xfrm>
        </p:spPr>
        <p:txBody>
          <a:bodyPr/>
          <a:lstStyle/>
          <a:p>
            <a:fld id="{5CB703C5-2DE6-4633-8BEE-FF414531704C}" type="slidenum">
              <a:rPr lang="en-US" smtClean="0"/>
              <a:t>19</a:t>
            </a:fld>
            <a:endParaRPr lang="en-US" dirty="0"/>
          </a:p>
        </p:txBody>
      </p:sp>
      <p:pic>
        <p:nvPicPr>
          <p:cNvPr id="6" name="Picture 5" descr="Diagram&#10;&#10;Description automatically generated">
            <a:extLst>
              <a:ext uri="{FF2B5EF4-FFF2-40B4-BE49-F238E27FC236}">
                <a16:creationId xmlns:a16="http://schemas.microsoft.com/office/drawing/2014/main" id="{6D0D53C4-0409-F3BD-444B-67E6FAC7C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627" y="2622147"/>
            <a:ext cx="6153683" cy="1836579"/>
          </a:xfrm>
          <a:prstGeom prst="rect">
            <a:avLst/>
          </a:prstGeom>
        </p:spPr>
      </p:pic>
      <p:sp>
        <p:nvSpPr>
          <p:cNvPr id="7" name="Footer Placeholder 4">
            <a:extLst>
              <a:ext uri="{FF2B5EF4-FFF2-40B4-BE49-F238E27FC236}">
                <a16:creationId xmlns:a16="http://schemas.microsoft.com/office/drawing/2014/main" id="{CF153E9C-FFC7-69E7-3B26-94C2A31AE140}"/>
              </a:ext>
            </a:extLst>
          </p:cNvPr>
          <p:cNvSpPr>
            <a:spLocks noGrp="1"/>
          </p:cNvSpPr>
          <p:nvPr>
            <p:ph type="ftr" sz="quarter" idx="11"/>
          </p:nvPr>
        </p:nvSpPr>
        <p:spPr>
          <a:xfrm>
            <a:off x="371138" y="6389578"/>
            <a:ext cx="11042724" cy="365125"/>
          </a:xfrm>
        </p:spPr>
        <p:txBody>
          <a:bodyPr/>
          <a:lstStyle/>
          <a:p>
            <a:r>
              <a:rPr lang="en-US" dirty="0"/>
              <a:t>Figure © Amazon AWS, Build a Serverless Web Application, retrieved from </a:t>
            </a:r>
            <a:r>
              <a:rPr lang="en-US" dirty="0">
                <a:hlinkClick r:id="rId5"/>
              </a:rPr>
              <a:t>https://aws.amazon.com/getting-started/hands-on/build-serverless-web-app-lambda-apigateway-s3-dynamodb-cognito</a:t>
            </a:r>
            <a:r>
              <a:rPr lang="en-US" dirty="0"/>
              <a:t> / on 9/14/2022.  Remainder © 2022 Joann J Ordille, joann.ordille@rutgers.edu</a:t>
            </a:r>
          </a:p>
        </p:txBody>
      </p:sp>
    </p:spTree>
    <p:extLst>
      <p:ext uri="{BB962C8B-B14F-4D97-AF65-F5344CB8AC3E}">
        <p14:creationId xmlns:p14="http://schemas.microsoft.com/office/powerpoint/2010/main" val="119065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with an eyeglass examining pieces of a pie chart.">
            <a:extLst>
              <a:ext uri="{FF2B5EF4-FFF2-40B4-BE49-F238E27FC236}">
                <a16:creationId xmlns:a16="http://schemas.microsoft.com/office/drawing/2014/main" id="{A9629FC3-EEED-B5B1-1D27-1BE0AFD4EAC2}"/>
              </a:ext>
            </a:extLst>
          </p:cNvPr>
          <p:cNvPicPr>
            <a:picLocks noChangeAspect="1"/>
          </p:cNvPicPr>
          <p:nvPr/>
        </p:nvPicPr>
        <p:blipFill rotWithShape="1">
          <a:blip r:embed="rId3">
            <a:extLst>
              <a:ext uri="{28A0092B-C50C-407E-A947-70E740481C1C}">
                <a14:useLocalDpi xmlns:a14="http://schemas.microsoft.com/office/drawing/2010/main" val="0"/>
              </a:ext>
            </a:extLst>
          </a:blip>
          <a:srcRect b="29077"/>
          <a:stretch/>
        </p:blipFill>
        <p:spPr>
          <a:xfrm>
            <a:off x="2522356" y="10"/>
            <a:ext cx="9669642" cy="6857990"/>
          </a:xfrm>
          <a:prstGeom prst="rect">
            <a:avLst/>
          </a:prstGeom>
        </p:spPr>
      </p:pic>
      <p:sp>
        <p:nvSpPr>
          <p:cNvPr id="60" name="Rectangle 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0A35F1-AA34-4E12-A3FA-FF38652D2507}"/>
              </a:ext>
            </a:extLst>
          </p:cNvPr>
          <p:cNvSpPr>
            <a:spLocks noGrp="1"/>
          </p:cNvSpPr>
          <p:nvPr>
            <p:ph type="title"/>
          </p:nvPr>
        </p:nvSpPr>
        <p:spPr>
          <a:xfrm>
            <a:off x="838200" y="365125"/>
            <a:ext cx="3822189" cy="1899912"/>
          </a:xfrm>
        </p:spPr>
        <p:txBody>
          <a:bodyPr>
            <a:normAutofit/>
          </a:bodyPr>
          <a:lstStyle/>
          <a:p>
            <a:r>
              <a:rPr lang="en-US" sz="4000" dirty="0"/>
              <a:t>Overview</a:t>
            </a:r>
          </a:p>
        </p:txBody>
      </p:sp>
      <p:sp>
        <p:nvSpPr>
          <p:cNvPr id="3" name="Content Placeholder 2">
            <a:extLst>
              <a:ext uri="{FF2B5EF4-FFF2-40B4-BE49-F238E27FC236}">
                <a16:creationId xmlns:a16="http://schemas.microsoft.com/office/drawing/2014/main" id="{90CAB40D-2B04-4B89-A121-1D5E0A0CB253}"/>
              </a:ext>
            </a:extLst>
          </p:cNvPr>
          <p:cNvSpPr>
            <a:spLocks noGrp="1"/>
          </p:cNvSpPr>
          <p:nvPr>
            <p:ph idx="1"/>
          </p:nvPr>
        </p:nvSpPr>
        <p:spPr>
          <a:xfrm>
            <a:off x="838200" y="2434201"/>
            <a:ext cx="3822189" cy="3742762"/>
          </a:xfrm>
        </p:spPr>
        <p:txBody>
          <a:bodyPr>
            <a:normAutofit/>
          </a:bodyPr>
          <a:lstStyle/>
          <a:p>
            <a:r>
              <a:rPr lang="en-US" sz="2000" dirty="0"/>
              <a:t>Cloud Native Architectures</a:t>
            </a:r>
          </a:p>
          <a:p>
            <a:r>
              <a:rPr lang="en-US" sz="2000" dirty="0"/>
              <a:t>Enabling Technologies</a:t>
            </a:r>
          </a:p>
          <a:p>
            <a:r>
              <a:rPr lang="en-US" sz="2000" dirty="0"/>
              <a:t>DevOps Processes</a:t>
            </a:r>
          </a:p>
          <a:p>
            <a:r>
              <a:rPr lang="en-US" sz="2000" dirty="0"/>
              <a:t>AWS Academy Modules </a:t>
            </a:r>
          </a:p>
          <a:p>
            <a:r>
              <a:rPr lang="en-US" sz="2000" dirty="0"/>
              <a:t>Upcoming Assignments</a:t>
            </a:r>
          </a:p>
          <a:p>
            <a:endParaRPr lang="en-US" sz="2000" dirty="0"/>
          </a:p>
        </p:txBody>
      </p:sp>
      <p:sp>
        <p:nvSpPr>
          <p:cNvPr id="4" name="Slide Number Placeholder 3">
            <a:extLst>
              <a:ext uri="{FF2B5EF4-FFF2-40B4-BE49-F238E27FC236}">
                <a16:creationId xmlns:a16="http://schemas.microsoft.com/office/drawing/2014/main" id="{65975D81-6D56-4C0B-A7C7-772FBB1A249F}"/>
              </a:ext>
            </a:extLst>
          </p:cNvPr>
          <p:cNvSpPr>
            <a:spLocks noGrp="1"/>
          </p:cNvSpPr>
          <p:nvPr>
            <p:ph type="sldNum" sz="quarter" idx="12"/>
          </p:nvPr>
        </p:nvSpPr>
        <p:spPr>
          <a:xfrm>
            <a:off x="8610600" y="6356350"/>
            <a:ext cx="2743200" cy="365125"/>
          </a:xfrm>
        </p:spPr>
        <p:txBody>
          <a:bodyPr>
            <a:normAutofit/>
          </a:bodyPr>
          <a:lstStyle/>
          <a:p>
            <a:pPr>
              <a:spcAft>
                <a:spcPts val="600"/>
              </a:spcAft>
            </a:pPr>
            <a:fld id="{5CB703C5-2DE6-4633-8BEE-FF414531704C}" type="slidenum">
              <a:rPr lang="en-US">
                <a:solidFill>
                  <a:srgbClr val="FFFFFF"/>
                </a:solidFill>
              </a:rPr>
              <a:pPr>
                <a:spcAft>
                  <a:spcPts val="600"/>
                </a:spcAft>
              </a:pPr>
              <a:t>2</a:t>
            </a:fld>
            <a:endParaRPr lang="en-US">
              <a:solidFill>
                <a:srgbClr val="FFFFFF"/>
              </a:solidFill>
            </a:endParaRPr>
          </a:p>
        </p:txBody>
      </p:sp>
      <p:sp>
        <p:nvSpPr>
          <p:cNvPr id="8" name="TextBox 7">
            <a:extLst>
              <a:ext uri="{FF2B5EF4-FFF2-40B4-BE49-F238E27FC236}">
                <a16:creationId xmlns:a16="http://schemas.microsoft.com/office/drawing/2014/main" id="{23198EB8-F79D-DB33-AC43-394F2ED1BCE6}"/>
              </a:ext>
            </a:extLst>
          </p:cNvPr>
          <p:cNvSpPr txBox="1"/>
          <p:nvPr/>
        </p:nvSpPr>
        <p:spPr>
          <a:xfrm>
            <a:off x="672605" y="6345567"/>
            <a:ext cx="3488494" cy="681597"/>
          </a:xfrm>
          <a:prstGeom prst="rect">
            <a:avLst/>
          </a:prstGeom>
          <a:noFill/>
        </p:spPr>
        <p:txBody>
          <a:bodyPr wrap="square" rtlCol="0">
            <a:spAutoFit/>
          </a:bodyPr>
          <a:lstStyle/>
          <a:p>
            <a:pPr>
              <a:lnSpc>
                <a:spcPct val="107000"/>
              </a:lnSpc>
              <a:spcAft>
                <a:spcPts val="800"/>
              </a:spcAft>
            </a:pPr>
            <a:r>
              <a:rPr lang="en-US" sz="100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rPr>
              <a:t>Photo by </a:t>
            </a:r>
            <a:r>
              <a:rPr lang="en-US" sz="100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hlinkClick r:id="rId4"/>
              </a:rPr>
              <a:t>Jack Moreh</a:t>
            </a:r>
            <a:r>
              <a:rPr lang="en-US" sz="100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rPr>
              <a:t> from </a:t>
            </a:r>
            <a:r>
              <a:rPr lang="en-US" sz="1000" dirty="0" err="1">
                <a:solidFill>
                  <a:srgbClr val="212529"/>
                </a:solidFill>
                <a:effectLst/>
                <a:latin typeface="Open Sans" panose="020B0606030504020204" pitchFamily="34" charset="0"/>
                <a:ea typeface="Calibri" panose="020F0502020204030204" pitchFamily="34" charset="0"/>
                <a:cs typeface="Times New Roman" panose="02020603050405020304" pitchFamily="18" charset="0"/>
                <a:hlinkClick r:id="rId5"/>
              </a:rPr>
              <a:t>Freerange</a:t>
            </a:r>
            <a:r>
              <a:rPr lang="en-US" sz="100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hlinkClick r:id="rId5"/>
              </a:rPr>
              <a:t> Stock</a:t>
            </a:r>
            <a:r>
              <a:rPr lang="en-US" sz="100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rPr>
              <a:t>. </a:t>
            </a:r>
            <a:r>
              <a:rPr lang="en-US" sz="1000" dirty="0" err="1">
                <a:latin typeface="Open Sans" panose="020B0606030504020204" pitchFamily="34" charset="0"/>
                <a:cs typeface="Times New Roman" panose="02020603050405020304" pitchFamily="18" charset="0"/>
              </a:rPr>
              <a:t>Remaiinder</a:t>
            </a:r>
            <a:r>
              <a:rPr lang="en-US" sz="1000" dirty="0">
                <a:latin typeface="Open Sans" panose="020B0606030504020204" pitchFamily="34" charset="0"/>
                <a:cs typeface="Times New Roman" panose="02020603050405020304" pitchFamily="18" charset="0"/>
              </a:rPr>
              <a:t> © 2022 Joann J Ordille, joann.ordille@rutgers.edu</a:t>
            </a:r>
          </a:p>
          <a:p>
            <a:pPr marL="0" marR="0">
              <a:lnSpc>
                <a:spcPct val="107000"/>
              </a:lnSpc>
              <a:spcBef>
                <a:spcPts val="0"/>
              </a:spcBef>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8930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Video 7">
            <a:extLst>
              <a:ext uri="{FF2B5EF4-FFF2-40B4-BE49-F238E27FC236}">
                <a16:creationId xmlns:a16="http://schemas.microsoft.com/office/drawing/2014/main" id="{D2C2E111-310C-AC05-ECD4-A3CABE7C5E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E21C112-A22F-E906-92CC-CFB1C29BCF37}"/>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dirty="0">
                <a:solidFill>
                  <a:srgbClr val="FFFFFF"/>
                </a:solidFill>
              </a:rPr>
              <a:t>DevOps</a:t>
            </a:r>
            <a:br>
              <a:rPr lang="en-US" sz="5200" dirty="0">
                <a:solidFill>
                  <a:srgbClr val="FFFFFF"/>
                </a:solidFill>
              </a:rPr>
            </a:br>
            <a:r>
              <a:rPr lang="en-US" sz="5200" dirty="0">
                <a:solidFill>
                  <a:srgbClr val="FFFFFF"/>
                </a:solidFill>
              </a:rPr>
              <a:t>and </a:t>
            </a:r>
            <a:br>
              <a:rPr lang="en-US" sz="5200" dirty="0">
                <a:solidFill>
                  <a:srgbClr val="FFFFFF"/>
                </a:solidFill>
              </a:rPr>
            </a:br>
            <a:r>
              <a:rPr lang="en-US" sz="5200" dirty="0">
                <a:solidFill>
                  <a:srgbClr val="FFFFFF"/>
                </a:solidFill>
              </a:rPr>
              <a:t>Business </a:t>
            </a:r>
            <a:br>
              <a:rPr lang="en-US" sz="5200" dirty="0">
                <a:solidFill>
                  <a:srgbClr val="FFFFFF"/>
                </a:solidFill>
              </a:rPr>
            </a:br>
            <a:r>
              <a:rPr lang="en-US" sz="5200" dirty="0">
                <a:solidFill>
                  <a:srgbClr val="FFFFFF"/>
                </a:solidFill>
              </a:rPr>
              <a:t>Processes</a:t>
            </a:r>
          </a:p>
        </p:txBody>
      </p:sp>
      <p:sp>
        <p:nvSpPr>
          <p:cNvPr id="15"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945E027-BB2C-20FA-42AC-6503A4D062C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CB703C5-2DE6-4633-8BEE-FF414531704C}" type="slidenum">
              <a:rPr lang="en-US">
                <a:solidFill>
                  <a:srgbClr val="FFFFFF"/>
                </a:solidFill>
                <a:latin typeface="Calibri" panose="020F0502020204030204"/>
              </a:rPr>
              <a:pPr>
                <a:spcAft>
                  <a:spcPts val="600"/>
                </a:spcAft>
                <a:defRPr/>
              </a:pPr>
              <a:t>20</a:t>
            </a:fld>
            <a:endParaRPr lang="en-US">
              <a:solidFill>
                <a:srgbClr val="FFFFFF"/>
              </a:solidFill>
              <a:latin typeface="Calibri" panose="020F0502020204030204"/>
            </a:endParaRPr>
          </a:p>
        </p:txBody>
      </p:sp>
    </p:spTree>
    <p:extLst>
      <p:ext uri="{BB962C8B-B14F-4D97-AF65-F5344CB8AC3E}">
        <p14:creationId xmlns:p14="http://schemas.microsoft.com/office/powerpoint/2010/main" val="267679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7358A3-078F-E2C6-167F-99999B6B2670}"/>
              </a:ext>
            </a:extLst>
          </p:cNvPr>
          <p:cNvSpPr>
            <a:spLocks noGrp="1"/>
          </p:cNvSpPr>
          <p:nvPr>
            <p:ph type="title"/>
          </p:nvPr>
        </p:nvSpPr>
        <p:spPr>
          <a:xfrm>
            <a:off x="2555631" y="1441938"/>
            <a:ext cx="7080738" cy="3974124"/>
          </a:xfrm>
        </p:spPr>
        <p:txBody>
          <a:bodyPr>
            <a:normAutofit/>
          </a:bodyPr>
          <a:lstStyle/>
          <a:p>
            <a:pPr algn="ctr"/>
            <a:r>
              <a:rPr lang="en-US" sz="5400">
                <a:solidFill>
                  <a:schemeClr val="bg1">
                    <a:lumMod val="95000"/>
                    <a:lumOff val="5000"/>
                  </a:schemeClr>
                </a:solidFill>
              </a:rPr>
              <a:t>What is your experience in software development?</a:t>
            </a:r>
          </a:p>
        </p:txBody>
      </p:sp>
      <p:sp>
        <p:nvSpPr>
          <p:cNvPr id="3" name="Slide Number Placeholder 2">
            <a:extLst>
              <a:ext uri="{FF2B5EF4-FFF2-40B4-BE49-F238E27FC236}">
                <a16:creationId xmlns:a16="http://schemas.microsoft.com/office/drawing/2014/main" id="{33AFEA00-FDAE-FB1E-56A4-7E99206B8B89}"/>
              </a:ext>
            </a:extLst>
          </p:cNvPr>
          <p:cNvSpPr>
            <a:spLocks noGrp="1"/>
          </p:cNvSpPr>
          <p:nvPr>
            <p:ph type="sldNum" sz="quarter" idx="12"/>
          </p:nvPr>
        </p:nvSpPr>
        <p:spPr>
          <a:xfrm>
            <a:off x="11000232" y="6108192"/>
            <a:ext cx="548640" cy="548640"/>
          </a:xfrm>
          <a:prstGeom prst="ellipse">
            <a:avLst/>
          </a:prstGeom>
          <a:solidFill>
            <a:srgbClr val="7F7F7F"/>
          </a:solidFill>
        </p:spPr>
        <p:txBody>
          <a:bodyPr>
            <a:normAutofit/>
          </a:bodyPr>
          <a:lstStyle/>
          <a:p>
            <a:pPr algn="ctr">
              <a:spcAft>
                <a:spcPts val="600"/>
              </a:spcAft>
            </a:pPr>
            <a:fld id="{5CB703C5-2DE6-4633-8BEE-FF414531704C}" type="slidenum">
              <a:rPr lang="en-US" sz="1500">
                <a:solidFill>
                  <a:srgbClr val="FFFFFF"/>
                </a:solidFill>
              </a:rPr>
              <a:pPr algn="ctr">
                <a:spcAft>
                  <a:spcPts val="600"/>
                </a:spcAft>
              </a:pPr>
              <a:t>21</a:t>
            </a:fld>
            <a:endParaRPr lang="en-US" sz="1500">
              <a:solidFill>
                <a:srgbClr val="FFFFFF"/>
              </a:solidFill>
            </a:endParaRPr>
          </a:p>
        </p:txBody>
      </p:sp>
      <p:sp>
        <p:nvSpPr>
          <p:cNvPr id="4" name="Footer Placeholder 4">
            <a:extLst>
              <a:ext uri="{FF2B5EF4-FFF2-40B4-BE49-F238E27FC236}">
                <a16:creationId xmlns:a16="http://schemas.microsoft.com/office/drawing/2014/main" id="{F2D9219C-82B3-05C4-6D8A-FB314583912B}"/>
              </a:ext>
            </a:extLst>
          </p:cNvPr>
          <p:cNvSpPr>
            <a:spLocks noGrp="1"/>
          </p:cNvSpPr>
          <p:nvPr>
            <p:ph type="ftr" sz="quarter" idx="11"/>
          </p:nvPr>
        </p:nvSpPr>
        <p:spPr>
          <a:xfrm>
            <a:off x="-603912" y="6474269"/>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31614230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33CC2-3356-2664-5C60-6FA6C4AF164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Agile Development</a:t>
            </a:r>
          </a:p>
        </p:txBody>
      </p:sp>
      <p:sp>
        <p:nvSpPr>
          <p:cNvPr id="3" name="Content Placeholder 2">
            <a:extLst>
              <a:ext uri="{FF2B5EF4-FFF2-40B4-BE49-F238E27FC236}">
                <a16:creationId xmlns:a16="http://schemas.microsoft.com/office/drawing/2014/main" id="{2C7D8BA3-8A4B-5CF1-666A-009219A18B8D}"/>
              </a:ext>
            </a:extLst>
          </p:cNvPr>
          <p:cNvSpPr>
            <a:spLocks noGrp="1"/>
          </p:cNvSpPr>
          <p:nvPr>
            <p:ph idx="1"/>
          </p:nvPr>
        </p:nvSpPr>
        <p:spPr>
          <a:xfrm>
            <a:off x="4810259" y="649480"/>
            <a:ext cx="6555347" cy="5546047"/>
          </a:xfrm>
        </p:spPr>
        <p:txBody>
          <a:bodyPr anchor="ctr">
            <a:normAutofit/>
          </a:bodyPr>
          <a:lstStyle/>
          <a:p>
            <a:r>
              <a:rPr lang="en-US" sz="2000"/>
              <a:t>Waterfall method – what came before</a:t>
            </a:r>
          </a:p>
          <a:p>
            <a:r>
              <a:rPr lang="en-US" sz="2000"/>
              <a:t>In 2001, the Agile Manifesto was published by a group of developers.</a:t>
            </a:r>
          </a:p>
          <a:p>
            <a:r>
              <a:rPr lang="en-US" sz="2000"/>
              <a:t>The Agile Manifesto put “individuals and interactions” first.  It assumed that team members put a high value on technical excellence and working together to achieve their goal.</a:t>
            </a:r>
          </a:p>
          <a:p>
            <a:pPr marL="457200" lvl="1" indent="0">
              <a:buNone/>
            </a:pPr>
            <a:r>
              <a:rPr lang="en-US" sz="2000" b="0" i="1" u="none" strike="noStrike" baseline="0">
                <a:latin typeface="CMR10"/>
              </a:rPr>
              <a:t>The point is, the team doing work decides how to do it. That is a fundamental agile principle. That even means if the team doesn’t want to work in an agile way, then agile probably isn't appropriate in that context, [not using agile] is the most agile way they can do things </a:t>
            </a:r>
            <a:r>
              <a:rPr lang="en-US" sz="2000" i="1">
                <a:latin typeface="CMMI10"/>
              </a:rPr>
              <a:t>…</a:t>
            </a:r>
            <a:r>
              <a:rPr lang="en-US" sz="2000" i="1">
                <a:latin typeface="CMR10"/>
              </a:rPr>
              <a:t>  </a:t>
            </a:r>
          </a:p>
          <a:p>
            <a:pPr marL="457200" lvl="1" indent="0">
              <a:buNone/>
            </a:pPr>
            <a:r>
              <a:rPr lang="en-US" sz="2000" i="1">
                <a:latin typeface="CMR10"/>
              </a:rPr>
              <a:t>    </a:t>
            </a:r>
            <a:r>
              <a:rPr lang="en-US" sz="2000">
                <a:latin typeface="CMR10"/>
              </a:rPr>
              <a:t>as quoted by R. Sethi (2021), Software Engineering Principles and Practices, pre-publication manuscript.</a:t>
            </a:r>
            <a:endParaRPr lang="en-US" sz="2000" b="0" u="none" strike="noStrike" baseline="0">
              <a:latin typeface="CMR10"/>
            </a:endParaRPr>
          </a:p>
          <a:p>
            <a:pPr marL="457200" lvl="1" indent="0">
              <a:buNone/>
            </a:pPr>
            <a:endParaRPr lang="en-US" sz="2000" i="1"/>
          </a:p>
        </p:txBody>
      </p:sp>
      <p:sp>
        <p:nvSpPr>
          <p:cNvPr id="4" name="Slide Number Placeholder 3">
            <a:extLst>
              <a:ext uri="{FF2B5EF4-FFF2-40B4-BE49-F238E27FC236}">
                <a16:creationId xmlns:a16="http://schemas.microsoft.com/office/drawing/2014/main" id="{CD3ED499-7A38-0436-AAFE-511224E66492}"/>
              </a:ext>
            </a:extLst>
          </p:cNvPr>
          <p:cNvSpPr>
            <a:spLocks noGrp="1"/>
          </p:cNvSpPr>
          <p:nvPr>
            <p:ph type="sldNum" sz="quarter" idx="12"/>
          </p:nvPr>
        </p:nvSpPr>
        <p:spPr>
          <a:xfrm>
            <a:off x="11704320" y="6455664"/>
            <a:ext cx="448056" cy="365125"/>
          </a:xfrm>
        </p:spPr>
        <p:txBody>
          <a:bodyPr>
            <a:normAutofit/>
          </a:bodyPr>
          <a:lstStyle/>
          <a:p>
            <a:pPr>
              <a:spcAft>
                <a:spcPts val="600"/>
              </a:spcAft>
            </a:pPr>
            <a:fld id="{5CB703C5-2DE6-4633-8BEE-FF414531704C}" type="slidenum">
              <a:rPr lang="en-US" sz="110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EE8F3ED9-C28D-52B9-8584-E390D099ACBA}"/>
              </a:ext>
            </a:extLst>
          </p:cNvPr>
          <p:cNvSpPr>
            <a:spLocks noGrp="1"/>
          </p:cNvSpPr>
          <p:nvPr>
            <p:ph type="ftr" sz="quarter" idx="11"/>
          </p:nvPr>
        </p:nvSpPr>
        <p:spPr>
          <a:xfrm>
            <a:off x="4512098" y="6471953"/>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141675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7B507-44A9-76FB-3F6F-DDCB8A769DBF}"/>
              </a:ext>
            </a:extLst>
          </p:cNvPr>
          <p:cNvSpPr>
            <a:spLocks noGrp="1"/>
          </p:cNvSpPr>
          <p:nvPr>
            <p:ph type="title"/>
          </p:nvPr>
        </p:nvSpPr>
        <p:spPr>
          <a:xfrm>
            <a:off x="6981825" y="1641752"/>
            <a:ext cx="4391024" cy="1323439"/>
          </a:xfrm>
        </p:spPr>
        <p:txBody>
          <a:bodyPr anchor="t">
            <a:normAutofit/>
          </a:bodyPr>
          <a:lstStyle/>
          <a:p>
            <a:r>
              <a:rPr lang="en-US" sz="4000">
                <a:solidFill>
                  <a:schemeClr val="bg1"/>
                </a:solidFill>
              </a:rPr>
              <a:t>Principles in the Agile Manifesto</a:t>
            </a:r>
          </a:p>
        </p:txBody>
      </p:sp>
      <p:pic>
        <p:nvPicPr>
          <p:cNvPr id="7" name="Picture 6" descr="People at the meeting desk">
            <a:extLst>
              <a:ext uri="{FF2B5EF4-FFF2-40B4-BE49-F238E27FC236}">
                <a16:creationId xmlns:a16="http://schemas.microsoft.com/office/drawing/2014/main" id="{F669885B-C644-5D1A-6584-CEDBC4766956}"/>
              </a:ext>
            </a:extLst>
          </p:cNvPr>
          <p:cNvPicPr>
            <a:picLocks noChangeAspect="1"/>
          </p:cNvPicPr>
          <p:nvPr/>
        </p:nvPicPr>
        <p:blipFill rotWithShape="1">
          <a:blip r:embed="rId2"/>
          <a:srcRect l="19926" r="29328"/>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3" name="Group 12">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4" name="Freeform: Shape 13">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09E57F2E-79FC-65B2-8609-02348A36F2EF}"/>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5CB703C5-2DE6-4633-8BEE-FF414531704C}" type="slidenum">
              <a:rPr lang="en-US" sz="4400">
                <a:solidFill>
                  <a:schemeClr val="bg1"/>
                </a:solidFill>
              </a:rPr>
              <a:pPr>
                <a:lnSpc>
                  <a:spcPct val="90000"/>
                </a:lnSpc>
                <a:spcAft>
                  <a:spcPts val="600"/>
                </a:spcAft>
              </a:pPr>
              <a:t>23</a:t>
            </a:fld>
            <a:endParaRPr lang="en-US" sz="4400">
              <a:solidFill>
                <a:schemeClr val="bg1"/>
              </a:solidFill>
            </a:endParaRPr>
          </a:p>
        </p:txBody>
      </p:sp>
      <p:sp>
        <p:nvSpPr>
          <p:cNvPr id="3" name="Content Placeholder 2">
            <a:extLst>
              <a:ext uri="{FF2B5EF4-FFF2-40B4-BE49-F238E27FC236}">
                <a16:creationId xmlns:a16="http://schemas.microsoft.com/office/drawing/2014/main" id="{3E73A1A6-A870-9ED6-50CB-13AEEB635D9A}"/>
              </a:ext>
            </a:extLst>
          </p:cNvPr>
          <p:cNvSpPr>
            <a:spLocks noGrp="1"/>
          </p:cNvSpPr>
          <p:nvPr>
            <p:ph idx="1"/>
          </p:nvPr>
        </p:nvSpPr>
        <p:spPr>
          <a:xfrm>
            <a:off x="6981826" y="3146400"/>
            <a:ext cx="4391024" cy="2682000"/>
          </a:xfrm>
        </p:spPr>
        <p:txBody>
          <a:bodyPr>
            <a:normAutofit/>
          </a:bodyPr>
          <a:lstStyle/>
          <a:p>
            <a:r>
              <a:rPr lang="en-US" sz="1700">
                <a:solidFill>
                  <a:schemeClr val="bg1">
                    <a:alpha val="80000"/>
                  </a:schemeClr>
                </a:solidFill>
              </a:rPr>
              <a:t>Self-organizing skilled teams</a:t>
            </a:r>
          </a:p>
          <a:p>
            <a:r>
              <a:rPr lang="en-US" sz="1700">
                <a:solidFill>
                  <a:schemeClr val="bg1">
                    <a:alpha val="80000"/>
                  </a:schemeClr>
                </a:solidFill>
              </a:rPr>
              <a:t>Satisfying customers through collaboration</a:t>
            </a:r>
          </a:p>
          <a:p>
            <a:r>
              <a:rPr lang="en-US" sz="1700">
                <a:solidFill>
                  <a:schemeClr val="bg1">
                    <a:alpha val="80000"/>
                  </a:schemeClr>
                </a:solidFill>
              </a:rPr>
              <a:t>Delivering working software frequently (in weeks, not months)</a:t>
            </a:r>
          </a:p>
          <a:p>
            <a:r>
              <a:rPr lang="en-US" sz="1700">
                <a:solidFill>
                  <a:schemeClr val="bg1">
                    <a:alpha val="80000"/>
                  </a:schemeClr>
                </a:solidFill>
              </a:rPr>
              <a:t>Accommodating requirements changes during development</a:t>
            </a:r>
          </a:p>
          <a:p>
            <a:r>
              <a:rPr lang="en-US" sz="1700">
                <a:solidFill>
                  <a:schemeClr val="bg1">
                    <a:alpha val="80000"/>
                  </a:schemeClr>
                </a:solidFill>
              </a:rPr>
              <a:t>Valuing simplicity and technical excellence</a:t>
            </a:r>
          </a:p>
        </p:txBody>
      </p:sp>
      <p:sp>
        <p:nvSpPr>
          <p:cNvPr id="5" name="Footer Placeholder 4">
            <a:extLst>
              <a:ext uri="{FF2B5EF4-FFF2-40B4-BE49-F238E27FC236}">
                <a16:creationId xmlns:a16="http://schemas.microsoft.com/office/drawing/2014/main" id="{2E3AA8C7-3621-699A-F1F0-FF3987602CCA}"/>
              </a:ext>
            </a:extLst>
          </p:cNvPr>
          <p:cNvSpPr>
            <a:spLocks noGrp="1"/>
          </p:cNvSpPr>
          <p:nvPr>
            <p:ph type="ftr" sz="quarter" idx="11"/>
          </p:nvPr>
        </p:nvSpPr>
        <p:spPr>
          <a:xfrm>
            <a:off x="7859713" y="6025942"/>
            <a:ext cx="3497262" cy="365125"/>
          </a:xfrm>
        </p:spPr>
        <p:txBody>
          <a:bodyPr>
            <a:normAutofit/>
          </a:bodyPr>
          <a:lstStyle/>
          <a:p>
            <a:pPr marL="457200" lvl="1" indent="0" algn="r">
              <a:lnSpc>
                <a:spcPct val="90000"/>
              </a:lnSpc>
              <a:spcAft>
                <a:spcPts val="600"/>
              </a:spcAft>
              <a:buNone/>
            </a:pPr>
            <a:r>
              <a:rPr lang="en-US" sz="900" dirty="0">
                <a:solidFill>
                  <a:schemeClr val="bg1">
                    <a:alpha val="60000"/>
                  </a:schemeClr>
                </a:solidFill>
                <a:latin typeface="CMR10"/>
              </a:rPr>
              <a:t>© 2021,  R. Sethi, Software Engineering Principles and Practices, pre-publication manuscript.</a:t>
            </a:r>
            <a:endParaRPr lang="en-US" sz="900" b="0" u="none" strike="noStrike" baseline="0" dirty="0">
              <a:solidFill>
                <a:schemeClr val="bg1">
                  <a:alpha val="60000"/>
                </a:schemeClr>
              </a:solidFill>
              <a:latin typeface="CMR10"/>
            </a:endParaRPr>
          </a:p>
        </p:txBody>
      </p:sp>
    </p:spTree>
    <p:extLst>
      <p:ext uri="{BB962C8B-B14F-4D97-AF65-F5344CB8AC3E}">
        <p14:creationId xmlns:p14="http://schemas.microsoft.com/office/powerpoint/2010/main" val="231300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C6158-172E-0377-6B3B-46545A7C758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Iterative Development</a:t>
            </a:r>
          </a:p>
        </p:txBody>
      </p:sp>
      <p:cxnSp>
        <p:nvCxnSpPr>
          <p:cNvPr id="16" name="Straight Connector 1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Diagram&#10;&#10;Description automatically generated">
            <a:extLst>
              <a:ext uri="{FF2B5EF4-FFF2-40B4-BE49-F238E27FC236}">
                <a16:creationId xmlns:a16="http://schemas.microsoft.com/office/drawing/2014/main" id="{078B474E-BF69-DB1E-A83F-2DA97B1BBE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5347" y="2427541"/>
            <a:ext cx="9406206" cy="3997637"/>
          </a:xfrm>
          <a:prstGeom prst="rect">
            <a:avLst/>
          </a:prstGeom>
        </p:spPr>
      </p:pic>
      <p:sp>
        <p:nvSpPr>
          <p:cNvPr id="7" name="Footer Placeholder 4">
            <a:extLst>
              <a:ext uri="{FF2B5EF4-FFF2-40B4-BE49-F238E27FC236}">
                <a16:creationId xmlns:a16="http://schemas.microsoft.com/office/drawing/2014/main" id="{4CC7EA77-92F4-E537-FB1F-754AD4D725D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marL="0" lvl="1" indent="0" algn="ctr">
              <a:lnSpc>
                <a:spcPct val="90000"/>
              </a:lnSpc>
              <a:spcAft>
                <a:spcPts val="600"/>
              </a:spcAft>
              <a:buNone/>
            </a:pPr>
            <a:r>
              <a:rPr lang="en-US" sz="900" kern="1200">
                <a:solidFill>
                  <a:srgbClr val="898989"/>
                </a:solidFill>
                <a:latin typeface="+mn-lt"/>
                <a:ea typeface="+mn-ea"/>
                <a:cs typeface="+mn-cs"/>
              </a:rPr>
              <a:t>Figure 2.1 © 2021,  R. Sethi, Software Engineering Principles and Practices, pre-publication manuscript.</a:t>
            </a:r>
            <a:endParaRPr lang="en-US" sz="900" b="0" u="none" strike="noStrike" kern="1200" baseline="0">
              <a:solidFill>
                <a:srgbClr val="898989"/>
              </a:solidFill>
              <a:latin typeface="+mn-lt"/>
              <a:ea typeface="+mn-ea"/>
              <a:cs typeface="+mn-cs"/>
            </a:endParaRPr>
          </a:p>
        </p:txBody>
      </p:sp>
      <p:sp>
        <p:nvSpPr>
          <p:cNvPr id="4" name="Slide Number Placeholder 3">
            <a:extLst>
              <a:ext uri="{FF2B5EF4-FFF2-40B4-BE49-F238E27FC236}">
                <a16:creationId xmlns:a16="http://schemas.microsoft.com/office/drawing/2014/main" id="{0B6990A6-7E56-373C-0A16-3ED124A5CCC5}"/>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5CB703C5-2DE6-4633-8BEE-FF414531704C}" type="slidenum">
              <a:rPr lang="en-US">
                <a:solidFill>
                  <a:srgbClr val="898989"/>
                </a:solidFill>
              </a:rPr>
              <a:pPr>
                <a:spcAft>
                  <a:spcPts val="600"/>
                </a:spcAft>
              </a:pPr>
              <a:t>24</a:t>
            </a:fld>
            <a:endParaRPr lang="en-US">
              <a:solidFill>
                <a:srgbClr val="898989"/>
              </a:solidFill>
            </a:endParaRPr>
          </a:p>
        </p:txBody>
      </p:sp>
    </p:spTree>
    <p:extLst>
      <p:ext uri="{BB962C8B-B14F-4D97-AF65-F5344CB8AC3E}">
        <p14:creationId xmlns:p14="http://schemas.microsoft.com/office/powerpoint/2010/main" val="12405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C1CFAA23-D03B-E12F-6B4F-203D95B44E66}"/>
              </a:ext>
            </a:extLst>
          </p:cNvPr>
          <p:cNvSpPr>
            <a:spLocks noGrp="1"/>
          </p:cNvSpPr>
          <p:nvPr>
            <p:ph type="title"/>
          </p:nvPr>
        </p:nvSpPr>
        <p:spPr>
          <a:xfrm>
            <a:off x="546546" y="669925"/>
            <a:ext cx="4650862" cy="4812755"/>
          </a:xfrm>
        </p:spPr>
        <p:txBody>
          <a:bodyPr anchor="b">
            <a:normAutofit/>
          </a:bodyPr>
          <a:lstStyle/>
          <a:p>
            <a:pPr algn="r"/>
            <a:r>
              <a:rPr lang="en-US" sz="7200">
                <a:solidFill>
                  <a:schemeClr val="bg1"/>
                </a:solidFill>
              </a:rPr>
              <a:t>Continuous Integration</a:t>
            </a: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12C8FC-DF83-91F1-0450-C8CB1F98CC33}"/>
              </a:ext>
            </a:extLst>
          </p:cNvPr>
          <p:cNvSpPr>
            <a:spLocks noGrp="1"/>
          </p:cNvSpPr>
          <p:nvPr>
            <p:ph idx="1"/>
          </p:nvPr>
        </p:nvSpPr>
        <p:spPr>
          <a:xfrm>
            <a:off x="6490314" y="753042"/>
            <a:ext cx="4562272" cy="5172060"/>
          </a:xfrm>
        </p:spPr>
        <p:txBody>
          <a:bodyPr anchor="ctr">
            <a:normAutofit/>
          </a:bodyPr>
          <a:lstStyle/>
          <a:p>
            <a:r>
              <a:rPr lang="en-US" sz="2000">
                <a:solidFill>
                  <a:schemeClr val="bg1"/>
                </a:solidFill>
              </a:rPr>
              <a:t>Agile teams needed frequent integration to accomplish their goals</a:t>
            </a:r>
          </a:p>
          <a:p>
            <a:r>
              <a:rPr lang="en-US" sz="2000">
                <a:solidFill>
                  <a:schemeClr val="bg1"/>
                </a:solidFill>
              </a:rPr>
              <a:t>Nightly builds and automated testing became quite common</a:t>
            </a:r>
          </a:p>
          <a:p>
            <a:r>
              <a:rPr lang="en-US" sz="2000">
                <a:solidFill>
                  <a:schemeClr val="bg1"/>
                </a:solidFill>
              </a:rPr>
              <a:t>Leads naturally to continuous integration</a:t>
            </a:r>
          </a:p>
          <a:p>
            <a:pPr lvl="1"/>
            <a:r>
              <a:rPr lang="en-US" sz="2000">
                <a:solidFill>
                  <a:schemeClr val="bg1"/>
                </a:solidFill>
              </a:rPr>
              <a:t>Merge often to reduce conflicts  </a:t>
            </a:r>
          </a:p>
          <a:p>
            <a:pPr lvl="1"/>
            <a:r>
              <a:rPr lang="en-US" sz="2000">
                <a:solidFill>
                  <a:schemeClr val="bg1"/>
                </a:solidFill>
              </a:rPr>
              <a:t>Merge at least once per day</a:t>
            </a:r>
          </a:p>
          <a:p>
            <a:pPr lvl="1"/>
            <a:r>
              <a:rPr lang="en-US" sz="2000">
                <a:solidFill>
                  <a:schemeClr val="bg1"/>
                </a:solidFill>
              </a:rPr>
              <a:t>Extensive regression testing</a:t>
            </a:r>
          </a:p>
          <a:p>
            <a:r>
              <a:rPr lang="en-US" sz="2000">
                <a:solidFill>
                  <a:schemeClr val="bg1"/>
                </a:solidFill>
              </a:rPr>
              <a:t>Benefits of continuous integration</a:t>
            </a:r>
          </a:p>
          <a:p>
            <a:pPr lvl="1"/>
            <a:r>
              <a:rPr lang="en-US" sz="2000">
                <a:solidFill>
                  <a:schemeClr val="bg1"/>
                </a:solidFill>
              </a:rPr>
              <a:t>Avoid Merge Hell</a:t>
            </a:r>
          </a:p>
          <a:p>
            <a:pPr lvl="1"/>
            <a:r>
              <a:rPr lang="en-US" sz="2000">
                <a:solidFill>
                  <a:schemeClr val="bg1"/>
                </a:solidFill>
              </a:rPr>
              <a:t>Always have a stable build</a:t>
            </a:r>
          </a:p>
        </p:txBody>
      </p:sp>
      <p:sp>
        <p:nvSpPr>
          <p:cNvPr id="4" name="Slide Number Placeholder 3">
            <a:extLst>
              <a:ext uri="{FF2B5EF4-FFF2-40B4-BE49-F238E27FC236}">
                <a16:creationId xmlns:a16="http://schemas.microsoft.com/office/drawing/2014/main" id="{D8D1A4A4-04C8-3C1E-FB6E-73D9C943DDD7}"/>
              </a:ext>
            </a:extLst>
          </p:cNvPr>
          <p:cNvSpPr>
            <a:spLocks noGrp="1"/>
          </p:cNvSpPr>
          <p:nvPr>
            <p:ph type="sldNum" sz="quarter" idx="12"/>
          </p:nvPr>
        </p:nvSpPr>
        <p:spPr>
          <a:xfrm>
            <a:off x="9303026" y="6356350"/>
            <a:ext cx="2050774" cy="365125"/>
          </a:xfrm>
        </p:spPr>
        <p:txBody>
          <a:bodyPr>
            <a:normAutofit/>
          </a:bodyPr>
          <a:lstStyle/>
          <a:p>
            <a:pPr>
              <a:spcAft>
                <a:spcPts val="600"/>
              </a:spcAft>
            </a:pPr>
            <a:fld id="{5CB703C5-2DE6-4633-8BEE-FF414531704C}" type="slidenum">
              <a:rPr lang="en-US">
                <a:solidFill>
                  <a:schemeClr val="bg1">
                    <a:lumMod val="50000"/>
                  </a:schemeClr>
                </a:solidFill>
              </a:rPr>
              <a:pPr>
                <a:spcAft>
                  <a:spcPts val="600"/>
                </a:spcAft>
              </a:pPr>
              <a:t>25</a:t>
            </a:fld>
            <a:endParaRPr lang="en-US">
              <a:solidFill>
                <a:schemeClr val="bg1">
                  <a:lumMod val="50000"/>
                </a:schemeClr>
              </a:solidFill>
            </a:endParaRPr>
          </a:p>
        </p:txBody>
      </p: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0C083ED-417F-DF1F-6C18-1B9507F1867B}"/>
              </a:ext>
            </a:extLst>
          </p:cNvPr>
          <p:cNvSpPr>
            <a:spLocks noGrp="1"/>
          </p:cNvSpPr>
          <p:nvPr>
            <p:ph type="ftr" sz="quarter" idx="11"/>
          </p:nvPr>
        </p:nvSpPr>
        <p:spPr>
          <a:xfrm>
            <a:off x="727008" y="6377682"/>
            <a:ext cx="4470400" cy="365125"/>
          </a:xfrm>
        </p:spPr>
        <p:txBody>
          <a:bodyPr/>
          <a:lstStyle/>
          <a:p>
            <a:r>
              <a:rPr lang="en-US" dirty="0">
                <a:solidFill>
                  <a:schemeClr val="bg1"/>
                </a:solidFill>
              </a:rPr>
              <a:t>© 2022 Joann J Ordille, joann.ordille@rutgers.edu</a:t>
            </a:r>
          </a:p>
        </p:txBody>
      </p:sp>
    </p:spTree>
    <p:extLst>
      <p:ext uri="{BB962C8B-B14F-4D97-AF65-F5344CB8AC3E}">
        <p14:creationId xmlns:p14="http://schemas.microsoft.com/office/powerpoint/2010/main" val="1481516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8375-08E7-C5A3-95D6-E6C12A461EBC}"/>
              </a:ext>
            </a:extLst>
          </p:cNvPr>
          <p:cNvSpPr>
            <a:spLocks noGrp="1"/>
          </p:cNvSpPr>
          <p:nvPr>
            <p:ph type="title"/>
          </p:nvPr>
        </p:nvSpPr>
        <p:spPr/>
        <p:txBody>
          <a:bodyPr/>
          <a:lstStyle/>
          <a:p>
            <a:r>
              <a:rPr lang="en-US" dirty="0"/>
              <a:t>Continuous Deployment</a:t>
            </a:r>
          </a:p>
        </p:txBody>
      </p:sp>
      <p:graphicFrame>
        <p:nvGraphicFramePr>
          <p:cNvPr id="8" name="Content Placeholder 2">
            <a:extLst>
              <a:ext uri="{FF2B5EF4-FFF2-40B4-BE49-F238E27FC236}">
                <a16:creationId xmlns:a16="http://schemas.microsoft.com/office/drawing/2014/main" id="{A6EE91B2-12CE-FEC8-1C5F-6903BE9FE773}"/>
              </a:ext>
            </a:extLst>
          </p:cNvPr>
          <p:cNvGraphicFramePr>
            <a:graphicFrameLocks noGrp="1"/>
          </p:cNvGraphicFramePr>
          <p:nvPr>
            <p:ph idx="1"/>
            <p:extLst>
              <p:ext uri="{D42A27DB-BD31-4B8C-83A1-F6EECF244321}">
                <p14:modId xmlns:p14="http://schemas.microsoft.com/office/powerpoint/2010/main" val="4049663040"/>
              </p:ext>
            </p:extLst>
          </p:nvPr>
        </p:nvGraphicFramePr>
        <p:xfrm>
          <a:off x="913503" y="206386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27912AF-5CCD-F082-F2A7-7547D624971F}"/>
              </a:ext>
            </a:extLst>
          </p:cNvPr>
          <p:cNvSpPr>
            <a:spLocks noGrp="1"/>
          </p:cNvSpPr>
          <p:nvPr>
            <p:ph type="sldNum" sz="quarter" idx="12"/>
          </p:nvPr>
        </p:nvSpPr>
        <p:spPr/>
        <p:txBody>
          <a:bodyPr/>
          <a:lstStyle/>
          <a:p>
            <a:fld id="{5CB703C5-2DE6-4633-8BEE-FF414531704C}" type="slidenum">
              <a:rPr lang="en-US" smtClean="0"/>
              <a:t>26</a:t>
            </a:fld>
            <a:endParaRPr lang="en-US"/>
          </a:p>
        </p:txBody>
      </p:sp>
      <p:sp>
        <p:nvSpPr>
          <p:cNvPr id="6" name="TextBox 5">
            <a:extLst>
              <a:ext uri="{FF2B5EF4-FFF2-40B4-BE49-F238E27FC236}">
                <a16:creationId xmlns:a16="http://schemas.microsoft.com/office/drawing/2014/main" id="{585218EA-470C-D6D7-1F91-674BB7A70288}"/>
              </a:ext>
            </a:extLst>
          </p:cNvPr>
          <p:cNvSpPr txBox="1"/>
          <p:nvPr/>
        </p:nvSpPr>
        <p:spPr>
          <a:xfrm>
            <a:off x="913503" y="1379897"/>
            <a:ext cx="9698915" cy="461665"/>
          </a:xfrm>
          <a:prstGeom prst="rect">
            <a:avLst/>
          </a:prstGeom>
          <a:noFill/>
        </p:spPr>
        <p:txBody>
          <a:bodyPr wrap="square" rtlCol="0">
            <a:spAutoFit/>
          </a:bodyPr>
          <a:lstStyle/>
          <a:p>
            <a:r>
              <a:rPr lang="en-US" sz="2400" b="1" dirty="0"/>
              <a:t>Continuous Integration </a:t>
            </a:r>
            <a:r>
              <a:rPr lang="en-US" sz="2400" b="1" dirty="0">
                <a:sym typeface="Wingdings" panose="05000000000000000000" pitchFamily="2" charset="2"/>
              </a:rPr>
              <a:t> Continuous Delivery  Continuous Deployment</a:t>
            </a:r>
            <a:endParaRPr lang="en-US" sz="2400" b="1" dirty="0"/>
          </a:p>
        </p:txBody>
      </p:sp>
      <p:sp>
        <p:nvSpPr>
          <p:cNvPr id="3" name="Footer Placeholder 4">
            <a:extLst>
              <a:ext uri="{FF2B5EF4-FFF2-40B4-BE49-F238E27FC236}">
                <a16:creationId xmlns:a16="http://schemas.microsoft.com/office/drawing/2014/main" id="{50FDE708-1B46-0631-4BB2-D70DEBEE57E6}"/>
              </a:ext>
            </a:extLst>
          </p:cNvPr>
          <p:cNvSpPr>
            <a:spLocks noGrp="1"/>
          </p:cNvSpPr>
          <p:nvPr>
            <p:ph type="ftr" sz="quarter" idx="11"/>
          </p:nvPr>
        </p:nvSpPr>
        <p:spPr>
          <a:xfrm>
            <a:off x="6300097" y="6383299"/>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683661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1E2ED-5915-6A0C-2D55-4214493BFDC4}"/>
              </a:ext>
            </a:extLst>
          </p:cNvPr>
          <p:cNvSpPr>
            <a:spLocks noGrp="1"/>
          </p:cNvSpPr>
          <p:nvPr>
            <p:ph type="title"/>
          </p:nvPr>
        </p:nvSpPr>
        <p:spPr>
          <a:xfrm>
            <a:off x="1166650" y="1332952"/>
            <a:ext cx="3926898" cy="3921176"/>
          </a:xfrm>
        </p:spPr>
        <p:txBody>
          <a:bodyPr anchor="ctr">
            <a:normAutofit/>
          </a:bodyPr>
          <a:lstStyle/>
          <a:p>
            <a:r>
              <a:rPr lang="en-US" sz="5400"/>
              <a:t>Facebook Guest Lecturer, Tony Savor</a:t>
            </a:r>
          </a:p>
        </p:txBody>
      </p:sp>
      <p:grpSp>
        <p:nvGrpSpPr>
          <p:cNvPr id="17" name="Group 16">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8"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9D231FF-DCB6-17D5-F67D-63F3E8DFC7EA}"/>
              </a:ext>
            </a:extLst>
          </p:cNvPr>
          <p:cNvSpPr>
            <a:spLocks noGrp="1"/>
          </p:cNvSpPr>
          <p:nvPr>
            <p:ph type="sldNum" sz="quarter" idx="12"/>
          </p:nvPr>
        </p:nvSpPr>
        <p:spPr>
          <a:xfrm>
            <a:off x="73152" y="3379979"/>
            <a:ext cx="457200" cy="365125"/>
          </a:xfrm>
        </p:spPr>
        <p:txBody>
          <a:bodyPr>
            <a:normAutofit/>
          </a:bodyPr>
          <a:lstStyle/>
          <a:p>
            <a:pPr algn="ctr">
              <a:spcAft>
                <a:spcPts val="600"/>
              </a:spcAft>
            </a:pPr>
            <a:fld id="{5CB703C5-2DE6-4633-8BEE-FF414531704C}" type="slidenum">
              <a:rPr lang="en-US">
                <a:solidFill>
                  <a:srgbClr val="FFFFFF"/>
                </a:solidFill>
              </a:rPr>
              <a:pPr algn="ctr">
                <a:spcAft>
                  <a:spcPts val="600"/>
                </a:spcAft>
              </a:pPr>
              <a:t>27</a:t>
            </a:fld>
            <a:endParaRPr lang="en-US">
              <a:solidFill>
                <a:srgbClr val="FFFFFF"/>
              </a:solidFill>
            </a:endParaRPr>
          </a:p>
        </p:txBody>
      </p:sp>
      <p:sp>
        <p:nvSpPr>
          <p:cNvPr id="3" name="Content Placeholder 2">
            <a:extLst>
              <a:ext uri="{FF2B5EF4-FFF2-40B4-BE49-F238E27FC236}">
                <a16:creationId xmlns:a16="http://schemas.microsoft.com/office/drawing/2014/main" id="{43C6098B-2390-5E8D-6C50-1508FDE4F5CA}"/>
              </a:ext>
            </a:extLst>
          </p:cNvPr>
          <p:cNvSpPr>
            <a:spLocks noGrp="1"/>
          </p:cNvSpPr>
          <p:nvPr>
            <p:ph idx="1"/>
          </p:nvPr>
        </p:nvSpPr>
        <p:spPr>
          <a:xfrm>
            <a:off x="6421120" y="499833"/>
            <a:ext cx="5100320" cy="5581226"/>
          </a:xfrm>
        </p:spPr>
        <p:txBody>
          <a:bodyPr anchor="ctr">
            <a:normAutofit/>
          </a:bodyPr>
          <a:lstStyle/>
          <a:p>
            <a:pPr marL="0" marR="0" indent="0">
              <a:spcBef>
                <a:spcPts val="0"/>
              </a:spcBef>
              <a:spcAft>
                <a:spcPts val="0"/>
              </a:spcAft>
              <a:buNone/>
            </a:pPr>
            <a:r>
              <a:rPr lang="en-US" sz="2200">
                <a:effectLst/>
                <a:latin typeface="Calibri" panose="020F0502020204030204" pitchFamily="34" charset="0"/>
                <a:ea typeface="Calibri" panose="020F0502020204030204" pitchFamily="34" charset="0"/>
              </a:rPr>
              <a:t>Savor, T., Douglas, M., Gentili, M., Williams, L., Beck, K., &amp; Stumm, M. (2016, May). Continuous deployment at Facebook and OANDA. In </a:t>
            </a:r>
            <a:r>
              <a:rPr lang="en-US" sz="2200" i="1">
                <a:effectLst/>
                <a:latin typeface="Calibri" panose="020F0502020204030204" pitchFamily="34" charset="0"/>
                <a:ea typeface="Calibri" panose="020F0502020204030204" pitchFamily="34" charset="0"/>
              </a:rPr>
              <a:t>2016 IEEE/ACM 38th International Conference on Software Engineering Companion (ICSE-C)</a:t>
            </a:r>
            <a:r>
              <a:rPr lang="en-US" sz="2200">
                <a:effectLst/>
                <a:latin typeface="Calibri" panose="020F0502020204030204" pitchFamily="34" charset="0"/>
                <a:ea typeface="Calibri" panose="020F0502020204030204" pitchFamily="34" charset="0"/>
              </a:rPr>
              <a:t> (pp. 21-30). IEEE. (10 pages)  Available from the Rutgers Library: </a:t>
            </a:r>
            <a:r>
              <a:rPr lang="en-US" sz="2200" u="sng">
                <a:effectLst/>
                <a:latin typeface="Calibri" panose="020F0502020204030204" pitchFamily="34" charset="0"/>
                <a:ea typeface="Calibri" panose="020F0502020204030204" pitchFamily="34" charset="0"/>
                <a:hlinkClick r:id="rId2"/>
              </a:rPr>
              <a:t>https://dl-acm-org.proxy.libraries.rutgers.edu/doi/abs/10.1145/2889160.2889223</a:t>
            </a:r>
            <a:r>
              <a:rPr lang="en-US" sz="2200">
                <a:effectLst/>
                <a:latin typeface="Calibri" panose="020F0502020204030204" pitchFamily="34" charset="0"/>
                <a:ea typeface="Calibri" panose="020F0502020204030204" pitchFamily="34" charset="0"/>
              </a:rPr>
              <a:t> </a:t>
            </a:r>
          </a:p>
          <a:p>
            <a:pPr marL="0" marR="0" indent="0">
              <a:spcBef>
                <a:spcPts val="0"/>
              </a:spcBef>
              <a:spcAft>
                <a:spcPts val="0"/>
              </a:spcAft>
              <a:buNone/>
            </a:pPr>
            <a:endParaRPr lang="en-US" sz="2200">
              <a:hlinkClick r:id="rId3"/>
            </a:endParaRPr>
          </a:p>
          <a:p>
            <a:r>
              <a:rPr lang="en-US" sz="2200">
                <a:hlinkClick r:id="rId3"/>
              </a:rPr>
              <a:t>https://www.youtube.com/watch?v=ERJZAwkHpX0</a:t>
            </a:r>
            <a:endParaRPr lang="en-US" sz="2200"/>
          </a:p>
          <a:p>
            <a:endParaRPr lang="en-US" sz="2200"/>
          </a:p>
        </p:txBody>
      </p:sp>
    </p:spTree>
    <p:extLst>
      <p:ext uri="{BB962C8B-B14F-4D97-AF65-F5344CB8AC3E}">
        <p14:creationId xmlns:p14="http://schemas.microsoft.com/office/powerpoint/2010/main" val="1500778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ED011-E1AC-837E-B027-84C646B0892E}"/>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What software development principles do you get from this talk?</a:t>
            </a:r>
          </a:p>
        </p:txBody>
      </p:sp>
      <p:sp>
        <p:nvSpPr>
          <p:cNvPr id="23" name="Rectangle 2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7DBC338-86D2-0261-9B36-E03ED93C90B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CB703C5-2DE6-4633-8BEE-FF414531704C}" type="slidenum">
              <a:rPr lang="en-US" sz="1100">
                <a:solidFill>
                  <a:srgbClr val="FFFFFF"/>
                </a:solidFill>
              </a:rPr>
              <a:pPr>
                <a:spcAft>
                  <a:spcPts val="600"/>
                </a:spcAft>
              </a:pPr>
              <a:t>28</a:t>
            </a:fld>
            <a:endParaRPr lang="en-US" sz="1100">
              <a:solidFill>
                <a:srgbClr val="FFFFFF"/>
              </a:solidFill>
            </a:endParaRPr>
          </a:p>
        </p:txBody>
      </p:sp>
      <p:sp>
        <p:nvSpPr>
          <p:cNvPr id="3" name="Footer Placeholder 4">
            <a:extLst>
              <a:ext uri="{FF2B5EF4-FFF2-40B4-BE49-F238E27FC236}">
                <a16:creationId xmlns:a16="http://schemas.microsoft.com/office/drawing/2014/main" id="{3D11679B-54FC-576B-F3C7-2D4CB83A0843}"/>
              </a:ext>
            </a:extLst>
          </p:cNvPr>
          <p:cNvSpPr>
            <a:spLocks noGrp="1"/>
          </p:cNvSpPr>
          <p:nvPr>
            <p:ph type="ftr" sz="quarter" idx="11"/>
          </p:nvPr>
        </p:nvSpPr>
        <p:spPr>
          <a:xfrm>
            <a:off x="-522889" y="6486735"/>
            <a:ext cx="4470400" cy="365125"/>
          </a:xfrm>
        </p:spPr>
        <p:txBody>
          <a:bodyPr/>
          <a:lstStyle/>
          <a:p>
            <a:r>
              <a:rPr lang="en-US" dirty="0">
                <a:solidFill>
                  <a:schemeClr val="bg1"/>
                </a:solidFill>
              </a:rPr>
              <a:t>© 2022 Joann J Ordille, joann.ordille@rutgers.edu</a:t>
            </a:r>
          </a:p>
        </p:txBody>
      </p:sp>
    </p:spTree>
    <p:extLst>
      <p:ext uri="{BB962C8B-B14F-4D97-AF65-F5344CB8AC3E}">
        <p14:creationId xmlns:p14="http://schemas.microsoft.com/office/powerpoint/2010/main" val="2261373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8800D56-5D8F-4A8B-FE6A-4D972D7FE6AE}"/>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kern="1200" dirty="0">
                <a:solidFill>
                  <a:schemeClr val="bg1"/>
                </a:solidFill>
                <a:latin typeface="+mj-lt"/>
                <a:ea typeface="+mj-ea"/>
                <a:cs typeface="+mj-cs"/>
              </a:rPr>
              <a:t>Stairway to Heaven</a:t>
            </a:r>
          </a:p>
        </p:txBody>
      </p:sp>
      <p:pic>
        <p:nvPicPr>
          <p:cNvPr id="8" name="Content Placeholder 7" descr="Funnel chart&#10;&#10;Description automatically generated">
            <a:extLst>
              <a:ext uri="{FF2B5EF4-FFF2-40B4-BE49-F238E27FC236}">
                <a16:creationId xmlns:a16="http://schemas.microsoft.com/office/drawing/2014/main" id="{DC79F0F5-B2F9-FA8A-E047-54D2F9B2513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323" r="1392"/>
          <a:stretch/>
        </p:blipFill>
        <p:spPr>
          <a:xfrm>
            <a:off x="631359" y="730110"/>
            <a:ext cx="10843065" cy="3040586"/>
          </a:xfrm>
          <a:prstGeom prst="rect">
            <a:avLst/>
          </a:prstGeom>
        </p:spPr>
      </p:pic>
      <p:grpSp>
        <p:nvGrpSpPr>
          <p:cNvPr id="50" name="Group 49">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1" name="Straight Connector 50">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F44FF0E-DE72-809D-E9E6-732E5515D62B}"/>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CB703C5-2DE6-4633-8BEE-FF414531704C}" type="slidenum">
              <a:rPr lang="en-US">
                <a:solidFill>
                  <a:schemeClr val="bg1"/>
                </a:solidFill>
              </a:rPr>
              <a:pPr algn="ctr">
                <a:spcAft>
                  <a:spcPts val="600"/>
                </a:spcAft>
                <a:defRPr/>
              </a:pPr>
              <a:t>29</a:t>
            </a:fld>
            <a:endParaRPr lang="en-US">
              <a:solidFill>
                <a:schemeClr val="bg1"/>
              </a:solidFill>
            </a:endParaRPr>
          </a:p>
        </p:txBody>
      </p:sp>
      <p:sp>
        <p:nvSpPr>
          <p:cNvPr id="56" name="Oval 5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DF40F22-ED45-D8D6-D588-B5EDC669F78D}"/>
              </a:ext>
            </a:extLst>
          </p:cNvPr>
          <p:cNvSpPr>
            <a:spLocks noGrp="1"/>
          </p:cNvSpPr>
          <p:nvPr>
            <p:ph sz="half" idx="1"/>
          </p:nvPr>
        </p:nvSpPr>
        <p:spPr>
          <a:xfrm>
            <a:off x="5925304" y="4018143"/>
            <a:ext cx="5549111" cy="2129599"/>
          </a:xfrm>
          <a:noFill/>
        </p:spPr>
        <p:txBody>
          <a:bodyPr vert="horz" lIns="91440" tIns="45720" rIns="91440" bIns="45720" rtlCol="0" anchor="t">
            <a:normAutofit/>
          </a:bodyPr>
          <a:lstStyle/>
          <a:p>
            <a:r>
              <a:rPr lang="en-US" sz="1800" dirty="0">
                <a:solidFill>
                  <a:schemeClr val="bg1"/>
                </a:solidFill>
              </a:rPr>
              <a:t>What’s needed to achieve continuous deployment?</a:t>
            </a:r>
          </a:p>
          <a:p>
            <a:r>
              <a:rPr lang="en-US" sz="1800" dirty="0">
                <a:solidFill>
                  <a:schemeClr val="bg1"/>
                </a:solidFill>
              </a:rPr>
              <a:t>How does R&amp;D become an innovation engine after continuous deployment is in place?</a:t>
            </a:r>
          </a:p>
        </p:txBody>
      </p:sp>
      <p:sp>
        <p:nvSpPr>
          <p:cNvPr id="9" name="Footer Placeholder 4">
            <a:extLst>
              <a:ext uri="{FF2B5EF4-FFF2-40B4-BE49-F238E27FC236}">
                <a16:creationId xmlns:a16="http://schemas.microsoft.com/office/drawing/2014/main" id="{217D5512-609F-102B-A71C-46DB78D797E6}"/>
              </a:ext>
            </a:extLst>
          </p:cNvPr>
          <p:cNvSpPr>
            <a:spLocks noGrp="1"/>
          </p:cNvSpPr>
          <p:nvPr>
            <p:ph type="ftr" sz="quarter" idx="11"/>
          </p:nvPr>
        </p:nvSpPr>
        <p:spPr>
          <a:xfrm>
            <a:off x="2199135" y="6254046"/>
            <a:ext cx="7344000" cy="454072"/>
          </a:xfrm>
        </p:spPr>
        <p:txBody>
          <a:bodyPr/>
          <a:lstStyle/>
          <a:p>
            <a:pPr marL="457200" lvl="1" indent="0">
              <a:buNone/>
            </a:pPr>
            <a:r>
              <a:rPr lang="en-US" sz="1200" dirty="0">
                <a:solidFill>
                  <a:schemeClr val="bg1"/>
                </a:solidFill>
                <a:latin typeface="CMR10"/>
              </a:rPr>
              <a:t>Figure © 2015, </a:t>
            </a:r>
            <a:r>
              <a:rPr lang="en-US" sz="1200" dirty="0">
                <a:solidFill>
                  <a:schemeClr val="bg1"/>
                </a:solidFill>
                <a:effectLst/>
                <a:latin typeface="Calibri" panose="020F0502020204030204" pitchFamily="34" charset="0"/>
                <a:ea typeface="Times New Roman" panose="02020603050405020304" pitchFamily="18" charset="0"/>
              </a:rPr>
              <a:t>Bosch, J.  Speed, data, and ecosystems: the future of software engineering. </a:t>
            </a:r>
            <a:r>
              <a:rPr lang="en-US" sz="1200" i="1" dirty="0">
                <a:solidFill>
                  <a:schemeClr val="bg1"/>
                </a:solidFill>
                <a:effectLst/>
                <a:latin typeface="Calibri" panose="020F0502020204030204" pitchFamily="34" charset="0"/>
                <a:ea typeface="Times New Roman" panose="02020603050405020304" pitchFamily="18" charset="0"/>
              </a:rPr>
              <a:t>IEEE Software</a:t>
            </a:r>
            <a:r>
              <a:rPr lang="en-US" sz="1200" dirty="0">
                <a:solidFill>
                  <a:schemeClr val="bg1"/>
                </a:solidFill>
                <a:effectLst/>
                <a:latin typeface="Calibri" panose="020F0502020204030204" pitchFamily="34" charset="0"/>
                <a:ea typeface="Times New Roman" panose="02020603050405020304" pitchFamily="18" charset="0"/>
              </a:rPr>
              <a:t>, </a:t>
            </a:r>
            <a:r>
              <a:rPr lang="en-US" sz="1200" i="1" dirty="0">
                <a:solidFill>
                  <a:schemeClr val="bg1"/>
                </a:solidFill>
                <a:effectLst/>
                <a:latin typeface="Calibri" panose="020F0502020204030204" pitchFamily="34" charset="0"/>
                <a:ea typeface="Times New Roman" panose="02020603050405020304" pitchFamily="18" charset="0"/>
              </a:rPr>
              <a:t>33</a:t>
            </a:r>
            <a:r>
              <a:rPr lang="en-US" sz="1200" dirty="0">
                <a:solidFill>
                  <a:schemeClr val="bg1"/>
                </a:solidFill>
                <a:effectLst/>
                <a:latin typeface="Calibri" panose="020F0502020204030204" pitchFamily="34" charset="0"/>
                <a:ea typeface="Times New Roman" panose="02020603050405020304" pitchFamily="18" charset="0"/>
              </a:rPr>
              <a:t>(1), 82-88.</a:t>
            </a:r>
            <a:r>
              <a:rPr lang="en-US" sz="1200" dirty="0">
                <a:solidFill>
                  <a:schemeClr val="bg1"/>
                </a:solidFill>
                <a:latin typeface="CMR10"/>
              </a:rPr>
              <a:t>. Remainder © 2022 Joann J Ordille, joann.ordille@rutgers.edu</a:t>
            </a:r>
            <a:endParaRPr lang="en-US" sz="1200" b="0" u="none" strike="noStrike" baseline="0" dirty="0">
              <a:solidFill>
                <a:schemeClr val="bg1"/>
              </a:solidFill>
              <a:latin typeface="CMR10"/>
            </a:endParaRPr>
          </a:p>
        </p:txBody>
      </p:sp>
    </p:spTree>
    <p:extLst>
      <p:ext uri="{BB962C8B-B14F-4D97-AF65-F5344CB8AC3E}">
        <p14:creationId xmlns:p14="http://schemas.microsoft.com/office/powerpoint/2010/main" val="3585736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6D9CC6B4-7647-D1C5-7CDC-A7EE0E9F1F1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31A71EA-24BF-E179-757C-810D13552A2D}"/>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Enabling Technologies</a:t>
            </a:r>
          </a:p>
        </p:txBody>
      </p:sp>
      <p:sp>
        <p:nvSpPr>
          <p:cNvPr id="15"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BA57808-8C15-BEB6-08EC-3DC865BA612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CB703C5-2DE6-4633-8BEE-FF414531704C}" type="slidenum">
              <a:rPr lang="en-US">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spTree>
    <p:extLst>
      <p:ext uri="{BB962C8B-B14F-4D97-AF65-F5344CB8AC3E}">
        <p14:creationId xmlns:p14="http://schemas.microsoft.com/office/powerpoint/2010/main" val="418360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788075-E6E4-1A37-F3D7-3F5963970C41}"/>
              </a:ext>
            </a:extLst>
          </p:cNvPr>
          <p:cNvSpPr>
            <a:spLocks noGrp="1"/>
          </p:cNvSpPr>
          <p:nvPr>
            <p:ph type="title"/>
          </p:nvPr>
        </p:nvSpPr>
        <p:spPr>
          <a:xfrm>
            <a:off x="524256" y="583616"/>
            <a:ext cx="3722141" cy="5520579"/>
          </a:xfrm>
        </p:spPr>
        <p:txBody>
          <a:bodyPr>
            <a:normAutofit/>
          </a:bodyPr>
          <a:lstStyle/>
          <a:p>
            <a:r>
              <a:rPr lang="en-US">
                <a:solidFill>
                  <a:srgbClr val="FFFFFF"/>
                </a:solidFill>
              </a:rPr>
              <a:t>Trends Contributing to the Need to Climb the Stairway</a:t>
            </a:r>
          </a:p>
        </p:txBody>
      </p:sp>
      <p:sp>
        <p:nvSpPr>
          <p:cNvPr id="5" name="Footer Placeholder 4">
            <a:extLst>
              <a:ext uri="{FF2B5EF4-FFF2-40B4-BE49-F238E27FC236}">
                <a16:creationId xmlns:a16="http://schemas.microsoft.com/office/drawing/2014/main" id="{52CC78B9-C27D-B449-A6BB-700DDD1D1A4E}"/>
              </a:ext>
            </a:extLst>
          </p:cNvPr>
          <p:cNvSpPr>
            <a:spLocks noGrp="1"/>
          </p:cNvSpPr>
          <p:nvPr>
            <p:ph type="ftr" sz="quarter" idx="11"/>
          </p:nvPr>
        </p:nvSpPr>
        <p:spPr>
          <a:xfrm>
            <a:off x="-216491" y="6489106"/>
            <a:ext cx="10130208" cy="403867"/>
          </a:xfrm>
        </p:spPr>
        <p:txBody>
          <a:bodyPr>
            <a:normAutofit/>
          </a:bodyPr>
          <a:lstStyle/>
          <a:p>
            <a:pPr marL="457200" lvl="1" indent="0">
              <a:lnSpc>
                <a:spcPct val="90000"/>
              </a:lnSpc>
              <a:spcAft>
                <a:spcPts val="600"/>
              </a:spcAft>
              <a:buNone/>
            </a:pPr>
            <a:r>
              <a:rPr lang="en-US" sz="1050" dirty="0">
                <a:solidFill>
                  <a:schemeClr val="tx1">
                    <a:lumMod val="50000"/>
                    <a:lumOff val="50000"/>
                  </a:schemeClr>
                </a:solidFill>
                <a:latin typeface="CMR10"/>
              </a:rPr>
              <a:t>Trend title verbatim and explanation paraphrased from  © 2015, </a:t>
            </a:r>
            <a:r>
              <a:rPr lang="en-US" sz="1050" dirty="0">
                <a:solidFill>
                  <a:schemeClr val="tx1">
                    <a:lumMod val="50000"/>
                    <a:lumOff val="50000"/>
                  </a:schemeClr>
                </a:solidFill>
                <a:effectLst/>
                <a:latin typeface="Calibri" panose="020F0502020204030204" pitchFamily="34" charset="0"/>
                <a:ea typeface="Times New Roman" panose="02020603050405020304" pitchFamily="18" charset="0"/>
              </a:rPr>
              <a:t>Bosch, J.  Speed, data, and ecosystems: the future of software engineering. </a:t>
            </a:r>
            <a:r>
              <a:rPr lang="en-US" sz="1050" i="1" dirty="0">
                <a:solidFill>
                  <a:schemeClr val="tx1">
                    <a:lumMod val="50000"/>
                    <a:lumOff val="50000"/>
                  </a:schemeClr>
                </a:solidFill>
                <a:effectLst/>
                <a:latin typeface="Calibri" panose="020F0502020204030204" pitchFamily="34" charset="0"/>
                <a:ea typeface="Times New Roman" panose="02020603050405020304" pitchFamily="18" charset="0"/>
              </a:rPr>
              <a:t>IEEE Software</a:t>
            </a:r>
            <a:r>
              <a:rPr lang="en-US" sz="1050" dirty="0">
                <a:solidFill>
                  <a:schemeClr val="tx1">
                    <a:lumMod val="50000"/>
                    <a:lumOff val="50000"/>
                  </a:schemeClr>
                </a:solidFill>
                <a:effectLst/>
                <a:latin typeface="Calibri" panose="020F0502020204030204" pitchFamily="34" charset="0"/>
                <a:ea typeface="Times New Roman" panose="02020603050405020304" pitchFamily="18" charset="0"/>
              </a:rPr>
              <a:t>, </a:t>
            </a:r>
            <a:r>
              <a:rPr lang="en-US" sz="1050" i="1" dirty="0">
                <a:solidFill>
                  <a:schemeClr val="tx1">
                    <a:lumMod val="50000"/>
                    <a:lumOff val="50000"/>
                  </a:schemeClr>
                </a:solidFill>
                <a:effectLst/>
                <a:latin typeface="Calibri" panose="020F0502020204030204" pitchFamily="34" charset="0"/>
                <a:ea typeface="Times New Roman" panose="02020603050405020304" pitchFamily="18" charset="0"/>
              </a:rPr>
              <a:t>33</a:t>
            </a:r>
            <a:r>
              <a:rPr lang="en-US" sz="1050" dirty="0">
                <a:solidFill>
                  <a:schemeClr val="tx1">
                    <a:lumMod val="50000"/>
                    <a:lumOff val="50000"/>
                  </a:schemeClr>
                </a:solidFill>
                <a:effectLst/>
                <a:latin typeface="Calibri" panose="020F0502020204030204" pitchFamily="34" charset="0"/>
                <a:ea typeface="Times New Roman" panose="02020603050405020304" pitchFamily="18" charset="0"/>
              </a:rPr>
              <a:t>(1), 82-88.</a:t>
            </a:r>
            <a:r>
              <a:rPr lang="en-US" sz="1050" dirty="0">
                <a:solidFill>
                  <a:schemeClr val="tx1">
                    <a:lumMod val="50000"/>
                    <a:lumOff val="50000"/>
                  </a:schemeClr>
                </a:solidFill>
                <a:latin typeface="CMR10"/>
              </a:rPr>
              <a:t>. </a:t>
            </a:r>
            <a:endParaRPr lang="en-US" sz="1050" b="0" u="none" strike="noStrike" baseline="0" dirty="0">
              <a:solidFill>
                <a:schemeClr val="tx1">
                  <a:lumMod val="50000"/>
                  <a:lumOff val="50000"/>
                </a:schemeClr>
              </a:solidFill>
              <a:latin typeface="CMR10"/>
            </a:endParaRPr>
          </a:p>
        </p:txBody>
      </p:sp>
      <p:sp>
        <p:nvSpPr>
          <p:cNvPr id="15"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EB70BF-E714-7E60-2E65-98D5B2C6CF82}"/>
              </a:ext>
            </a:extLst>
          </p:cNvPr>
          <p:cNvSpPr>
            <a:spLocks noGrp="1"/>
          </p:cNvSpPr>
          <p:nvPr>
            <p:ph idx="1"/>
          </p:nvPr>
        </p:nvSpPr>
        <p:spPr>
          <a:xfrm>
            <a:off x="4934269" y="583616"/>
            <a:ext cx="6594189" cy="5520579"/>
          </a:xfrm>
        </p:spPr>
        <p:txBody>
          <a:bodyPr anchor="ctr">
            <a:normAutofit/>
          </a:bodyPr>
          <a:lstStyle/>
          <a:p>
            <a:pPr marL="457200" indent="-457200">
              <a:buFont typeface="+mj-lt"/>
              <a:buAutoNum type="arabicPeriod"/>
            </a:pPr>
            <a:r>
              <a:rPr lang="en-US" sz="1800" dirty="0">
                <a:solidFill>
                  <a:srgbClr val="FFFFFF"/>
                </a:solidFill>
              </a:rPr>
              <a:t>Shifting Nature of Production Innovation.  Shift to hardware and software evolving independently.  Customers expect their software to evolve.</a:t>
            </a:r>
          </a:p>
          <a:p>
            <a:pPr marL="457200" indent="-457200">
              <a:buFont typeface="+mj-lt"/>
              <a:buAutoNum type="arabicPeriod"/>
            </a:pPr>
            <a:r>
              <a:rPr lang="en-US" sz="1800" dirty="0">
                <a:solidFill>
                  <a:srgbClr val="FFFFFF"/>
                </a:solidFill>
              </a:rPr>
              <a:t>From Products to Services.  Move from </a:t>
            </a:r>
            <a:r>
              <a:rPr lang="en-US" sz="1800" dirty="0" err="1">
                <a:solidFill>
                  <a:srgbClr val="FFFFFF"/>
                </a:solidFill>
              </a:rPr>
              <a:t>CapEx</a:t>
            </a:r>
            <a:r>
              <a:rPr lang="en-US" sz="1800" dirty="0">
                <a:solidFill>
                  <a:srgbClr val="FFFFFF"/>
                </a:solidFill>
              </a:rPr>
              <a:t> to </a:t>
            </a:r>
            <a:r>
              <a:rPr lang="en-US" sz="1800" dirty="0" err="1">
                <a:solidFill>
                  <a:srgbClr val="FFFFFF"/>
                </a:solidFill>
              </a:rPr>
              <a:t>OpEx</a:t>
            </a:r>
            <a:r>
              <a:rPr lang="en-US" sz="1800" dirty="0">
                <a:solidFill>
                  <a:srgbClr val="FFFFFF"/>
                </a:solidFill>
              </a:rPr>
              <a:t> to foster agile response to customers.  Companies moving from selling/buying products to selling/buying services.</a:t>
            </a:r>
          </a:p>
          <a:p>
            <a:pPr marL="457200" indent="-457200">
              <a:buFont typeface="+mj-lt"/>
              <a:buAutoNum type="arabicPeriod"/>
            </a:pPr>
            <a:r>
              <a:rPr lang="en-US" sz="1800" dirty="0">
                <a:solidFill>
                  <a:srgbClr val="FFFFFF"/>
                </a:solidFill>
              </a:rPr>
              <a:t>From Technology-Driven to Customer-Driven Innovation.  Technology may become available to everyone at the same time providing no differentiation.  You must work with / experiment with the customer to understand their unspoken needs.</a:t>
            </a:r>
          </a:p>
          <a:p>
            <a:pPr marL="457200" indent="-457200">
              <a:buFont typeface="+mj-lt"/>
              <a:buAutoNum type="arabicPeriod"/>
            </a:pPr>
            <a:r>
              <a:rPr lang="en-US" sz="1800" dirty="0">
                <a:solidFill>
                  <a:srgbClr val="FFFFFF"/>
                </a:solidFill>
              </a:rPr>
              <a:t>Growing Software Size.  Software intensive system increase in size by an order of magnitude every 5 to 10 years necessitating new architectures and processes.</a:t>
            </a:r>
          </a:p>
          <a:p>
            <a:pPr marL="457200" indent="-457200">
              <a:buFont typeface="+mj-lt"/>
              <a:buAutoNum type="arabicPeriod"/>
            </a:pPr>
            <a:r>
              <a:rPr lang="en-US" sz="1800" dirty="0">
                <a:solidFill>
                  <a:srgbClr val="FFFFFF"/>
                </a:solidFill>
              </a:rPr>
              <a:t>The Need for Speed. Faster adoption rates by consumers and companies.  New customer needs and requests are coming in faster. Leads to new architectures and software development/deployment processes.</a:t>
            </a:r>
          </a:p>
          <a:p>
            <a:pPr marL="457200" indent="-457200">
              <a:buFont typeface="+mj-lt"/>
              <a:buAutoNum type="arabicPeriod"/>
            </a:pPr>
            <a:r>
              <a:rPr lang="en-US" sz="1800" dirty="0">
                <a:solidFill>
                  <a:srgbClr val="FFFFFF"/>
                </a:solidFill>
              </a:rPr>
              <a:t>Playing Nice with Others.  More and more companies succeed by creating/participating in an ecosystem of software.</a:t>
            </a:r>
          </a:p>
        </p:txBody>
      </p:sp>
      <p:sp>
        <p:nvSpPr>
          <p:cNvPr id="4" name="Slide Number Placeholder 3">
            <a:extLst>
              <a:ext uri="{FF2B5EF4-FFF2-40B4-BE49-F238E27FC236}">
                <a16:creationId xmlns:a16="http://schemas.microsoft.com/office/drawing/2014/main" id="{2AB9198E-F567-1C87-437A-FFF7C84FC1A2}"/>
              </a:ext>
            </a:extLst>
          </p:cNvPr>
          <p:cNvSpPr>
            <a:spLocks noGrp="1"/>
          </p:cNvSpPr>
          <p:nvPr>
            <p:ph type="sldNum" sz="quarter" idx="12"/>
          </p:nvPr>
        </p:nvSpPr>
        <p:spPr>
          <a:xfrm>
            <a:off x="10890786" y="6523830"/>
            <a:ext cx="973667" cy="274320"/>
          </a:xfrm>
        </p:spPr>
        <p:txBody>
          <a:bodyPr>
            <a:normAutofit/>
          </a:bodyPr>
          <a:lstStyle/>
          <a:p>
            <a:pPr>
              <a:spcAft>
                <a:spcPts val="600"/>
              </a:spcAft>
            </a:pPr>
            <a:fld id="{5CB703C5-2DE6-4633-8BEE-FF414531704C}" type="slidenum">
              <a:rPr lang="en-US" sz="1050">
                <a:solidFill>
                  <a:schemeClr val="tx1">
                    <a:lumMod val="50000"/>
                    <a:lumOff val="50000"/>
                  </a:schemeClr>
                </a:solidFill>
              </a:rPr>
              <a:pPr>
                <a:spcAft>
                  <a:spcPts val="600"/>
                </a:spcAft>
              </a:pPr>
              <a:t>30</a:t>
            </a:fld>
            <a:endParaRPr lang="en-US" sz="1050">
              <a:solidFill>
                <a:schemeClr val="tx1">
                  <a:lumMod val="50000"/>
                  <a:lumOff val="50000"/>
                </a:schemeClr>
              </a:solidFill>
            </a:endParaRPr>
          </a:p>
        </p:txBody>
      </p:sp>
    </p:spTree>
    <p:extLst>
      <p:ext uri="{BB962C8B-B14F-4D97-AF65-F5344CB8AC3E}">
        <p14:creationId xmlns:p14="http://schemas.microsoft.com/office/powerpoint/2010/main" val="1117455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FFC256-5B50-7C3F-8320-D65487C6682D}"/>
              </a:ext>
            </a:extLst>
          </p:cNvPr>
          <p:cNvSpPr>
            <a:spLocks noGrp="1"/>
          </p:cNvSpPr>
          <p:nvPr>
            <p:ph type="title"/>
          </p:nvPr>
        </p:nvSpPr>
        <p:spPr>
          <a:xfrm>
            <a:off x="524256" y="583616"/>
            <a:ext cx="3722141" cy="5520579"/>
          </a:xfrm>
        </p:spPr>
        <p:txBody>
          <a:bodyPr>
            <a:normAutofit/>
          </a:bodyPr>
          <a:lstStyle/>
          <a:p>
            <a:r>
              <a:rPr lang="en-US">
                <a:solidFill>
                  <a:srgbClr val="FFFFFF"/>
                </a:solidFill>
              </a:rPr>
              <a:t>Key Evolving Requirements are Producing a Variety of Changes</a:t>
            </a:r>
          </a:p>
        </p:txBody>
      </p:sp>
      <p:sp>
        <p:nvSpPr>
          <p:cNvPr id="5" name="Footer Placeholder 4">
            <a:extLst>
              <a:ext uri="{FF2B5EF4-FFF2-40B4-BE49-F238E27FC236}">
                <a16:creationId xmlns:a16="http://schemas.microsoft.com/office/drawing/2014/main" id="{36F82FCE-9242-D170-FEF0-0ED12BDBBCFD}"/>
              </a:ext>
            </a:extLst>
          </p:cNvPr>
          <p:cNvSpPr>
            <a:spLocks noGrp="1"/>
          </p:cNvSpPr>
          <p:nvPr>
            <p:ph type="ftr" sz="quarter" idx="11"/>
          </p:nvPr>
        </p:nvSpPr>
        <p:spPr>
          <a:xfrm>
            <a:off x="4095106" y="6554743"/>
            <a:ext cx="5346322" cy="274320"/>
          </a:xfrm>
        </p:spPr>
        <p:txBody>
          <a:bodyPr>
            <a:normAutofit/>
          </a:bodyPr>
          <a:lstStyle/>
          <a:p>
            <a:pPr marL="457200" lvl="1" indent="0">
              <a:spcAft>
                <a:spcPts val="600"/>
              </a:spcAft>
              <a:buNone/>
            </a:pPr>
            <a:r>
              <a:rPr lang="en-US" sz="1050" dirty="0">
                <a:solidFill>
                  <a:schemeClr val="tx1">
                    <a:lumMod val="50000"/>
                    <a:lumOff val="50000"/>
                  </a:schemeClr>
                </a:solidFill>
                <a:latin typeface="CMR10"/>
              </a:rPr>
              <a:t>© 2022 Joann J Ordille, joann.ordille@gmail.com</a:t>
            </a:r>
            <a:endParaRPr lang="en-US" sz="1050" b="0" u="none" strike="noStrike" baseline="0" dirty="0">
              <a:solidFill>
                <a:schemeClr val="tx1">
                  <a:lumMod val="50000"/>
                  <a:lumOff val="50000"/>
                </a:schemeClr>
              </a:solidFill>
              <a:latin typeface="CMR10"/>
            </a:endParaRP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151654-46B0-0687-DF9C-4990BC19F8E2}"/>
              </a:ext>
            </a:extLst>
          </p:cNvPr>
          <p:cNvSpPr>
            <a:spLocks noGrp="1"/>
          </p:cNvSpPr>
          <p:nvPr>
            <p:ph idx="1"/>
          </p:nvPr>
        </p:nvSpPr>
        <p:spPr>
          <a:xfrm>
            <a:off x="4934269" y="583616"/>
            <a:ext cx="6594189" cy="5520579"/>
          </a:xfrm>
        </p:spPr>
        <p:txBody>
          <a:bodyPr anchor="ctr">
            <a:normAutofit/>
          </a:bodyPr>
          <a:lstStyle/>
          <a:p>
            <a:pPr marL="0" indent="0">
              <a:buNone/>
            </a:pPr>
            <a:r>
              <a:rPr lang="en-US">
                <a:solidFill>
                  <a:srgbClr val="FFFFFF"/>
                </a:solidFill>
              </a:rPr>
              <a:t>According to Jan Bosch</a:t>
            </a:r>
          </a:p>
          <a:p>
            <a:pPr marL="0" indent="0">
              <a:buNone/>
            </a:pPr>
            <a:r>
              <a:rPr lang="en-US">
                <a:solidFill>
                  <a:srgbClr val="FFFFFF"/>
                </a:solidFill>
              </a:rPr>
              <a:t>The need for speed, data, and cooperation in software ecosystem</a:t>
            </a:r>
            <a:endParaRPr lang="en-US">
              <a:solidFill>
                <a:srgbClr val="FFFFFF"/>
              </a:solidFill>
              <a:sym typeface="Wingdings" panose="05000000000000000000" pitchFamily="2" charset="2"/>
            </a:endParaRPr>
          </a:p>
          <a:p>
            <a:pPr marL="0" indent="0">
              <a:buNone/>
            </a:pPr>
            <a:r>
              <a:rPr lang="en-US">
                <a:solidFill>
                  <a:srgbClr val="FFFFFF"/>
                </a:solidFill>
                <a:sym typeface="Wingdings" panose="05000000000000000000" pitchFamily="2" charset="2"/>
              </a:rPr>
              <a:t>	</a:t>
            </a:r>
            <a:r>
              <a:rPr lang="en-US">
                <a:solidFill>
                  <a:srgbClr val="FFFFFF"/>
                </a:solidFill>
              </a:rPr>
              <a:t>Leads to changes in </a:t>
            </a:r>
          </a:p>
          <a:p>
            <a:pPr marL="0" indent="0">
              <a:buNone/>
            </a:pPr>
            <a:r>
              <a:rPr lang="en-US">
                <a:solidFill>
                  <a:srgbClr val="FFFFFF"/>
                </a:solidFill>
              </a:rPr>
              <a:t>		business</a:t>
            </a:r>
          </a:p>
          <a:p>
            <a:pPr marL="0" indent="0">
              <a:buNone/>
            </a:pPr>
            <a:r>
              <a:rPr lang="en-US">
                <a:solidFill>
                  <a:srgbClr val="FFFFFF"/>
                </a:solidFill>
              </a:rPr>
              <a:t>		architecture</a:t>
            </a:r>
          </a:p>
          <a:p>
            <a:pPr marL="0" indent="0">
              <a:buNone/>
            </a:pPr>
            <a:r>
              <a:rPr lang="en-US">
                <a:solidFill>
                  <a:srgbClr val="FFFFFF"/>
                </a:solidFill>
              </a:rPr>
              <a:t>		process </a:t>
            </a:r>
          </a:p>
          <a:p>
            <a:pPr marL="0" indent="0">
              <a:buNone/>
            </a:pPr>
            <a:r>
              <a:rPr lang="en-US">
                <a:solidFill>
                  <a:srgbClr val="FFFFFF"/>
                </a:solidFill>
              </a:rPr>
              <a:t>		organization framework</a:t>
            </a:r>
          </a:p>
        </p:txBody>
      </p:sp>
      <p:sp>
        <p:nvSpPr>
          <p:cNvPr id="4" name="Slide Number Placeholder 3">
            <a:extLst>
              <a:ext uri="{FF2B5EF4-FFF2-40B4-BE49-F238E27FC236}">
                <a16:creationId xmlns:a16="http://schemas.microsoft.com/office/drawing/2014/main" id="{65361DDC-B3D8-1DB2-A4AD-02298713ED57}"/>
              </a:ext>
            </a:extLst>
          </p:cNvPr>
          <p:cNvSpPr>
            <a:spLocks noGrp="1"/>
          </p:cNvSpPr>
          <p:nvPr>
            <p:ph type="sldNum" sz="quarter" idx="12"/>
          </p:nvPr>
        </p:nvSpPr>
        <p:spPr>
          <a:xfrm>
            <a:off x="10554791" y="6535157"/>
            <a:ext cx="973667" cy="274320"/>
          </a:xfrm>
        </p:spPr>
        <p:txBody>
          <a:bodyPr>
            <a:normAutofit/>
          </a:bodyPr>
          <a:lstStyle/>
          <a:p>
            <a:pPr>
              <a:spcAft>
                <a:spcPts val="600"/>
              </a:spcAft>
            </a:pPr>
            <a:fld id="{5CB703C5-2DE6-4633-8BEE-FF414531704C}" type="slidenum">
              <a:rPr lang="en-US" sz="1050">
                <a:solidFill>
                  <a:schemeClr val="tx1">
                    <a:lumMod val="50000"/>
                    <a:lumOff val="50000"/>
                  </a:schemeClr>
                </a:solidFill>
              </a:rPr>
              <a:pPr>
                <a:spcAft>
                  <a:spcPts val="600"/>
                </a:spcAft>
              </a:pPr>
              <a:t>31</a:t>
            </a:fld>
            <a:endParaRPr lang="en-US" sz="1050">
              <a:solidFill>
                <a:schemeClr val="tx1">
                  <a:lumMod val="50000"/>
                  <a:lumOff val="50000"/>
                </a:schemeClr>
              </a:solidFill>
            </a:endParaRPr>
          </a:p>
        </p:txBody>
      </p:sp>
    </p:spTree>
    <p:extLst>
      <p:ext uri="{BB962C8B-B14F-4D97-AF65-F5344CB8AC3E}">
        <p14:creationId xmlns:p14="http://schemas.microsoft.com/office/powerpoint/2010/main" val="3317836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28F06-1A68-A59F-86D1-417770038780}"/>
              </a:ext>
            </a:extLst>
          </p:cNvPr>
          <p:cNvSpPr>
            <a:spLocks noGrp="1"/>
          </p:cNvSpPr>
          <p:nvPr>
            <p:ph type="title"/>
          </p:nvPr>
        </p:nvSpPr>
        <p:spPr/>
        <p:txBody>
          <a:bodyPr/>
          <a:lstStyle/>
          <a:p>
            <a:r>
              <a:rPr lang="en-US"/>
              <a:t>Now and Future Changes</a:t>
            </a:r>
            <a:endParaRPr lang="en-US" dirty="0"/>
          </a:p>
        </p:txBody>
      </p:sp>
      <p:sp>
        <p:nvSpPr>
          <p:cNvPr id="3" name="Content Placeholder 2">
            <a:extLst>
              <a:ext uri="{FF2B5EF4-FFF2-40B4-BE49-F238E27FC236}">
                <a16:creationId xmlns:a16="http://schemas.microsoft.com/office/drawing/2014/main" id="{5BA49410-B8D7-12BE-CFFD-378C374F482D}"/>
              </a:ext>
            </a:extLst>
          </p:cNvPr>
          <p:cNvSpPr>
            <a:spLocks noGrp="1"/>
          </p:cNvSpPr>
          <p:nvPr>
            <p:ph sz="half" idx="1"/>
          </p:nvPr>
        </p:nvSpPr>
        <p:spPr/>
        <p:txBody>
          <a:bodyPr>
            <a:normAutofit/>
          </a:bodyPr>
          <a:lstStyle/>
          <a:p>
            <a:pPr lvl="1"/>
            <a:endParaRPr lang="en-US" dirty="0"/>
          </a:p>
          <a:p>
            <a:pPr lvl="1"/>
            <a:endParaRPr lang="en-US" dirty="0"/>
          </a:p>
          <a:p>
            <a:pPr lvl="1"/>
            <a:r>
              <a:rPr lang="en-US" sz="1800" dirty="0"/>
              <a:t>Transition from planning to experimentation</a:t>
            </a:r>
          </a:p>
          <a:p>
            <a:pPr lvl="2"/>
            <a:r>
              <a:rPr lang="en-US" sz="1600" dirty="0"/>
              <a:t>Invest in features customers use.  Experiment with new features.</a:t>
            </a:r>
          </a:p>
          <a:p>
            <a:pPr lvl="1"/>
            <a:r>
              <a:rPr lang="en-US" sz="1800" dirty="0"/>
              <a:t>Adoption of ecosystem principles</a:t>
            </a:r>
          </a:p>
          <a:p>
            <a:pPr lvl="2"/>
            <a:r>
              <a:rPr lang="en-US" sz="1600" dirty="0"/>
              <a:t>Hierarchies and traditional function are no longer sufficiently fast and efficient</a:t>
            </a:r>
          </a:p>
          <a:p>
            <a:pPr lvl="2"/>
            <a:r>
              <a:rPr lang="en-US" sz="1600" dirty="0"/>
              <a:t>Teams need autonomy to make decisions locally</a:t>
            </a:r>
          </a:p>
          <a:p>
            <a:pPr lvl="2"/>
            <a:r>
              <a:rPr lang="en-US" sz="1600" dirty="0"/>
              <a:t>View system as having autonomous organizational units</a:t>
            </a:r>
          </a:p>
          <a:p>
            <a:endParaRPr lang="en-US" sz="2400" dirty="0"/>
          </a:p>
          <a:p>
            <a:pPr lvl="2"/>
            <a:endParaRPr lang="en-US" dirty="0"/>
          </a:p>
        </p:txBody>
      </p:sp>
      <p:graphicFrame>
        <p:nvGraphicFramePr>
          <p:cNvPr id="7" name="Content Placeholder 4">
            <a:extLst>
              <a:ext uri="{FF2B5EF4-FFF2-40B4-BE49-F238E27FC236}">
                <a16:creationId xmlns:a16="http://schemas.microsoft.com/office/drawing/2014/main" id="{94EEC80C-F67B-5201-A86E-DDAFC25362F1}"/>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257E341-425C-754D-476F-426126EE458E}"/>
              </a:ext>
            </a:extLst>
          </p:cNvPr>
          <p:cNvSpPr>
            <a:spLocks noGrp="1"/>
          </p:cNvSpPr>
          <p:nvPr>
            <p:ph type="sldNum" sz="quarter" idx="12"/>
          </p:nvPr>
        </p:nvSpPr>
        <p:spPr/>
        <p:txBody>
          <a:bodyPr/>
          <a:lstStyle/>
          <a:p>
            <a:fld id="{5CB703C5-2DE6-4633-8BEE-FF414531704C}" type="slidenum">
              <a:rPr lang="en-US" smtClean="0"/>
              <a:t>32</a:t>
            </a:fld>
            <a:endParaRPr lang="en-US"/>
          </a:p>
        </p:txBody>
      </p:sp>
      <p:grpSp>
        <p:nvGrpSpPr>
          <p:cNvPr id="6" name="Group 5">
            <a:extLst>
              <a:ext uri="{FF2B5EF4-FFF2-40B4-BE49-F238E27FC236}">
                <a16:creationId xmlns:a16="http://schemas.microsoft.com/office/drawing/2014/main" id="{1EAFA72B-D155-F62A-3427-85F1087E263A}"/>
              </a:ext>
            </a:extLst>
          </p:cNvPr>
          <p:cNvGrpSpPr/>
          <p:nvPr/>
        </p:nvGrpSpPr>
        <p:grpSpPr>
          <a:xfrm>
            <a:off x="914400" y="1998709"/>
            <a:ext cx="5181600" cy="503685"/>
            <a:chOff x="0" y="143210"/>
            <a:chExt cx="5181600" cy="503685"/>
          </a:xfrm>
        </p:grpSpPr>
        <p:sp>
          <p:nvSpPr>
            <p:cNvPr id="8" name="Rectangle: Rounded Corners 7">
              <a:extLst>
                <a:ext uri="{FF2B5EF4-FFF2-40B4-BE49-F238E27FC236}">
                  <a16:creationId xmlns:a16="http://schemas.microsoft.com/office/drawing/2014/main" id="{4111C48C-8518-EF13-58B4-031BFE9991E4}"/>
                </a:ext>
              </a:extLst>
            </p:cNvPr>
            <p:cNvSpPr/>
            <p:nvPr/>
          </p:nvSpPr>
          <p:spPr>
            <a:xfrm>
              <a:off x="0" y="143210"/>
              <a:ext cx="5181600" cy="50368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373636AA-E03A-6435-0CE1-A8777FDCBF21}"/>
                </a:ext>
              </a:extLst>
            </p:cNvPr>
            <p:cNvSpPr txBox="1"/>
            <p:nvPr/>
          </p:nvSpPr>
          <p:spPr>
            <a:xfrm>
              <a:off x="24588" y="167798"/>
              <a:ext cx="5132424" cy="4545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Business</a:t>
              </a:r>
            </a:p>
          </p:txBody>
        </p:sp>
      </p:grpSp>
      <p:sp>
        <p:nvSpPr>
          <p:cNvPr id="5" name="Footer Placeholder 4">
            <a:extLst>
              <a:ext uri="{FF2B5EF4-FFF2-40B4-BE49-F238E27FC236}">
                <a16:creationId xmlns:a16="http://schemas.microsoft.com/office/drawing/2014/main" id="{1B8493A0-43F8-14FB-F01D-2E395D2AE54E}"/>
              </a:ext>
            </a:extLst>
          </p:cNvPr>
          <p:cNvSpPr>
            <a:spLocks noGrp="1"/>
          </p:cNvSpPr>
          <p:nvPr>
            <p:ph type="ftr" sz="quarter" idx="11"/>
          </p:nvPr>
        </p:nvSpPr>
        <p:spPr>
          <a:xfrm>
            <a:off x="4049111" y="6437229"/>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1402574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52714-6295-E24B-871A-B688463CC4BE}"/>
              </a:ext>
            </a:extLst>
          </p:cNvPr>
          <p:cNvSpPr>
            <a:spLocks noGrp="1"/>
          </p:cNvSpPr>
          <p:nvPr>
            <p:ph type="title"/>
          </p:nvPr>
        </p:nvSpPr>
        <p:spPr>
          <a:xfrm>
            <a:off x="1033272" y="954284"/>
            <a:ext cx="10513106" cy="2943432"/>
          </a:xfrm>
        </p:spPr>
        <p:txBody>
          <a:bodyPr vert="horz" lIns="91440" tIns="45720" rIns="91440" bIns="45720" rtlCol="0" anchor="b">
            <a:normAutofit/>
          </a:bodyPr>
          <a:lstStyle/>
          <a:p>
            <a:r>
              <a:rPr lang="en-US" sz="6800" kern="1200">
                <a:solidFill>
                  <a:schemeClr val="tx1"/>
                </a:solidFill>
                <a:latin typeface="+mj-lt"/>
                <a:ea typeface="+mj-ea"/>
                <a:cs typeface="+mj-cs"/>
              </a:rPr>
              <a:t>What kind of experimentation can you do with customers?</a:t>
            </a:r>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4"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6575042-92C2-BC07-9A99-0D2E368FBEBB}"/>
              </a:ext>
            </a:extLst>
          </p:cNvPr>
          <p:cNvSpPr>
            <a:spLocks noGrp="1"/>
          </p:cNvSpPr>
          <p:nvPr>
            <p:ph type="sldNum" sz="quarter" idx="12"/>
          </p:nvPr>
        </p:nvSpPr>
        <p:spPr>
          <a:xfrm>
            <a:off x="73152" y="3383280"/>
            <a:ext cx="457200" cy="365125"/>
          </a:xfrm>
        </p:spPr>
        <p:txBody>
          <a:bodyPr vert="horz" lIns="91440" tIns="45720" rIns="91440" bIns="45720" rtlCol="0" anchor="ctr">
            <a:normAutofit/>
          </a:bodyPr>
          <a:lstStyle/>
          <a:p>
            <a:pPr algn="ctr">
              <a:spcAft>
                <a:spcPts val="600"/>
              </a:spcAft>
            </a:pPr>
            <a:fld id="{5CB703C5-2DE6-4633-8BEE-FF414531704C}" type="slidenum">
              <a:rPr lang="en-US">
                <a:solidFill>
                  <a:srgbClr val="FFFFFF"/>
                </a:solidFill>
              </a:rPr>
              <a:pPr algn="ctr">
                <a:spcAft>
                  <a:spcPts val="600"/>
                </a:spcAft>
              </a:pPr>
              <a:t>33</a:t>
            </a:fld>
            <a:endParaRPr lang="en-US">
              <a:solidFill>
                <a:srgbClr val="FFFFFF"/>
              </a:solidFill>
            </a:endParaRPr>
          </a:p>
        </p:txBody>
      </p:sp>
      <p:sp>
        <p:nvSpPr>
          <p:cNvPr id="3" name="Footer Placeholder 4">
            <a:extLst>
              <a:ext uri="{FF2B5EF4-FFF2-40B4-BE49-F238E27FC236}">
                <a16:creationId xmlns:a16="http://schemas.microsoft.com/office/drawing/2014/main" id="{B5577622-EC11-EA40-BC2F-B56FCB2768F2}"/>
              </a:ext>
            </a:extLst>
          </p:cNvPr>
          <p:cNvSpPr>
            <a:spLocks noGrp="1"/>
          </p:cNvSpPr>
          <p:nvPr>
            <p:ph type="ftr" sz="quarter" idx="11"/>
          </p:nvPr>
        </p:nvSpPr>
        <p:spPr>
          <a:xfrm>
            <a:off x="4512098" y="6471953"/>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243996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D922-BFA0-AEC9-86B7-385990210264}"/>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Lightweight Teams</a:t>
            </a:r>
          </a:p>
        </p:txBody>
      </p:sp>
      <p:sp>
        <p:nvSpPr>
          <p:cNvPr id="4" name="Slide Number Placeholder 3">
            <a:extLst>
              <a:ext uri="{FF2B5EF4-FFF2-40B4-BE49-F238E27FC236}">
                <a16:creationId xmlns:a16="http://schemas.microsoft.com/office/drawing/2014/main" id="{09B45C6C-04E4-98C6-8A64-17CE2F72C57C}"/>
              </a:ext>
            </a:extLst>
          </p:cNvPr>
          <p:cNvSpPr>
            <a:spLocks noGrp="1"/>
          </p:cNvSpPr>
          <p:nvPr>
            <p:ph type="sldNum" sz="quarter" idx="12"/>
          </p:nvPr>
        </p:nvSpPr>
        <p:spPr>
          <a:xfrm>
            <a:off x="8610600" y="6356350"/>
            <a:ext cx="2743200" cy="365125"/>
          </a:xfrm>
        </p:spPr>
        <p:txBody>
          <a:bodyPr>
            <a:normAutofit/>
          </a:bodyPr>
          <a:lstStyle/>
          <a:p>
            <a:pPr>
              <a:spcAft>
                <a:spcPts val="600"/>
              </a:spcAft>
            </a:pPr>
            <a:fld id="{5CB703C5-2DE6-4633-8BEE-FF414531704C}" type="slidenum">
              <a:rPr lang="en-US" smtClean="0"/>
              <a:pPr>
                <a:spcAft>
                  <a:spcPts val="600"/>
                </a:spcAft>
              </a:pPr>
              <a:t>34</a:t>
            </a:fld>
            <a:endParaRPr lang="en-US"/>
          </a:p>
        </p:txBody>
      </p:sp>
      <p:graphicFrame>
        <p:nvGraphicFramePr>
          <p:cNvPr id="6" name="Content Placeholder 2">
            <a:extLst>
              <a:ext uri="{FF2B5EF4-FFF2-40B4-BE49-F238E27FC236}">
                <a16:creationId xmlns:a16="http://schemas.microsoft.com/office/drawing/2014/main" id="{DC084DC9-78CD-B40A-A07E-7A29F7EF7E57}"/>
              </a:ext>
            </a:extLst>
          </p:cNvPr>
          <p:cNvGraphicFramePr>
            <a:graphicFrameLocks noGrp="1"/>
          </p:cNvGraphicFramePr>
          <p:nvPr>
            <p:ph idx="1"/>
            <p:extLst>
              <p:ext uri="{D42A27DB-BD31-4B8C-83A1-F6EECF244321}">
                <p14:modId xmlns:p14="http://schemas.microsoft.com/office/powerpoint/2010/main" val="413914775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4">
            <a:extLst>
              <a:ext uri="{FF2B5EF4-FFF2-40B4-BE49-F238E27FC236}">
                <a16:creationId xmlns:a16="http://schemas.microsoft.com/office/drawing/2014/main" id="{9B7C1706-F9E2-44A7-9813-CD86CDF83A37}"/>
              </a:ext>
            </a:extLst>
          </p:cNvPr>
          <p:cNvSpPr>
            <a:spLocks noGrp="1"/>
          </p:cNvSpPr>
          <p:nvPr>
            <p:ph type="ftr" sz="quarter" idx="11"/>
          </p:nvPr>
        </p:nvSpPr>
        <p:spPr>
          <a:xfrm>
            <a:off x="5093208" y="6460000"/>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2740431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E07430D-D32A-5418-4611-0B02A918255F}"/>
              </a:ext>
            </a:extLst>
          </p:cNvPr>
          <p:cNvSpPr>
            <a:spLocks noGrp="1"/>
          </p:cNvSpPr>
          <p:nvPr>
            <p:ph type="title"/>
          </p:nvPr>
        </p:nvSpPr>
        <p:spPr>
          <a:xfrm>
            <a:off x="838200" y="365125"/>
            <a:ext cx="5393361" cy="1325563"/>
          </a:xfrm>
        </p:spPr>
        <p:txBody>
          <a:bodyPr>
            <a:normAutofit/>
          </a:bodyPr>
          <a:lstStyle/>
          <a:p>
            <a:r>
              <a:rPr lang="en-US"/>
              <a:t>AWS Academy Cloud Foundation Modules</a:t>
            </a:r>
          </a:p>
        </p:txBody>
      </p:sp>
      <p:sp>
        <p:nvSpPr>
          <p:cNvPr id="17" name="Content Placeholder 2">
            <a:extLst>
              <a:ext uri="{FF2B5EF4-FFF2-40B4-BE49-F238E27FC236}">
                <a16:creationId xmlns:a16="http://schemas.microsoft.com/office/drawing/2014/main" id="{34DB3F65-BC3F-B2A1-E589-5F3716E30309}"/>
              </a:ext>
            </a:extLst>
          </p:cNvPr>
          <p:cNvSpPr>
            <a:spLocks noGrp="1"/>
          </p:cNvSpPr>
          <p:nvPr>
            <p:ph idx="1"/>
          </p:nvPr>
        </p:nvSpPr>
        <p:spPr>
          <a:xfrm>
            <a:off x="838200" y="1825625"/>
            <a:ext cx="5393361" cy="4351338"/>
          </a:xfrm>
        </p:spPr>
        <p:txBody>
          <a:bodyPr>
            <a:normAutofit/>
          </a:bodyPr>
          <a:lstStyle/>
          <a:p>
            <a:r>
              <a:rPr lang="en-US" dirty="0"/>
              <a:t>Questions from the modules so far</a:t>
            </a:r>
          </a:p>
          <a:p>
            <a:r>
              <a:rPr lang="en-US" dirty="0"/>
              <a:t>You may need to pause the videos and google some terms</a:t>
            </a:r>
          </a:p>
          <a:p>
            <a:r>
              <a:rPr lang="en-US" dirty="0"/>
              <a:t>Post questions on group me if something is unclear, and I or a classmate will fill the background</a:t>
            </a:r>
          </a:p>
          <a:p>
            <a:endParaRPr lang="en-US" dirty="0"/>
          </a:p>
        </p:txBody>
      </p:sp>
      <p:pic>
        <p:nvPicPr>
          <p:cNvPr id="6" name="Picture 5" descr="Question mark boxes">
            <a:extLst>
              <a:ext uri="{FF2B5EF4-FFF2-40B4-BE49-F238E27FC236}">
                <a16:creationId xmlns:a16="http://schemas.microsoft.com/office/drawing/2014/main" id="{4DA58DF2-8C03-C4AE-6A1E-91BB83324C8B}"/>
              </a:ext>
            </a:extLst>
          </p:cNvPr>
          <p:cNvPicPr>
            <a:picLocks noChangeAspect="1"/>
          </p:cNvPicPr>
          <p:nvPr/>
        </p:nvPicPr>
        <p:blipFill rotWithShape="1">
          <a:blip r:embed="rId2"/>
          <a:srcRect l="24131" r="19620"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 name="Slide Number Placeholder 3">
            <a:extLst>
              <a:ext uri="{FF2B5EF4-FFF2-40B4-BE49-F238E27FC236}">
                <a16:creationId xmlns:a16="http://schemas.microsoft.com/office/drawing/2014/main" id="{E6087C78-4F31-E910-CEC9-1973EB325BFF}"/>
              </a:ext>
            </a:extLst>
          </p:cNvPr>
          <p:cNvSpPr>
            <a:spLocks noGrp="1"/>
          </p:cNvSpPr>
          <p:nvPr>
            <p:ph type="sldNum" sz="quarter" idx="12"/>
          </p:nvPr>
        </p:nvSpPr>
        <p:spPr>
          <a:xfrm>
            <a:off x="8610600" y="6356349"/>
            <a:ext cx="2743200" cy="365125"/>
          </a:xfrm>
        </p:spPr>
        <p:txBody>
          <a:bodyPr>
            <a:normAutofit/>
          </a:bodyPr>
          <a:lstStyle/>
          <a:p>
            <a:pPr>
              <a:spcAft>
                <a:spcPts val="600"/>
              </a:spcAft>
            </a:pPr>
            <a:fld id="{5CB703C5-2DE6-4633-8BEE-FF414531704C}" type="slidenum">
              <a:rPr lang="en-US"/>
              <a:pPr>
                <a:spcAft>
                  <a:spcPts val="600"/>
                </a:spcAft>
              </a:pPr>
              <a:t>35</a:t>
            </a:fld>
            <a:endParaRPr lang="en-US"/>
          </a:p>
        </p:txBody>
      </p:sp>
      <p:sp>
        <p:nvSpPr>
          <p:cNvPr id="2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Footer Placeholder 3">
            <a:extLst>
              <a:ext uri="{FF2B5EF4-FFF2-40B4-BE49-F238E27FC236}">
                <a16:creationId xmlns:a16="http://schemas.microsoft.com/office/drawing/2014/main" id="{6DD10340-8D87-A088-70EA-48BDA4D4DCB2}"/>
              </a:ext>
            </a:extLst>
          </p:cNvPr>
          <p:cNvSpPr txBox="1">
            <a:spLocks/>
          </p:cNvSpPr>
          <p:nvPr/>
        </p:nvSpPr>
        <p:spPr>
          <a:xfrm>
            <a:off x="4037076" y="6310312"/>
            <a:ext cx="4114800" cy="365125"/>
          </a:xfrm>
          <a:prstGeom prst="rect">
            <a:avLst/>
          </a:prstGeom>
        </p:spPr>
        <p:txBody>
          <a:bodyPr vert="horz" lIns="91440" tIns="45720" rIns="91440" bIns="45720" rtlCol="0" anchor="ctr">
            <a:normAutofit fontScale="55000" lnSpcReduction="200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endParaRPr lang="en-US" sz="400" dirty="0"/>
          </a:p>
          <a:p>
            <a:pPr>
              <a:lnSpc>
                <a:spcPct val="90000"/>
              </a:lnSpc>
              <a:spcAft>
                <a:spcPts val="600"/>
              </a:spcAft>
            </a:pPr>
            <a:r>
              <a:rPr lang="en-US" sz="1600" dirty="0">
                <a:latin typeface="Open Sans" panose="020B0606030504020204" pitchFamily="34" charset="0"/>
                <a:cs typeface="Times New Roman" panose="02020603050405020304" pitchFamily="18" charset="0"/>
              </a:rPr>
              <a:t>© 2022 Joann J Ordille, joann.ordille@rutgers.edu</a:t>
            </a:r>
          </a:p>
          <a:p>
            <a:pPr>
              <a:lnSpc>
                <a:spcPct val="90000"/>
              </a:lnSpc>
              <a:spcAft>
                <a:spcPts val="600"/>
              </a:spcAft>
            </a:pPr>
            <a:endParaRPr lang="en-US" sz="400" dirty="0"/>
          </a:p>
        </p:txBody>
      </p:sp>
    </p:spTree>
    <p:extLst>
      <p:ext uri="{BB962C8B-B14F-4D97-AF65-F5344CB8AC3E}">
        <p14:creationId xmlns:p14="http://schemas.microsoft.com/office/powerpoint/2010/main" val="3935056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0F35-1749-19DD-5179-88023E9ED5AB}"/>
              </a:ext>
            </a:extLst>
          </p:cNvPr>
          <p:cNvSpPr>
            <a:spLocks noGrp="1"/>
          </p:cNvSpPr>
          <p:nvPr>
            <p:ph type="title"/>
          </p:nvPr>
        </p:nvSpPr>
        <p:spPr/>
        <p:txBody>
          <a:bodyPr/>
          <a:lstStyle/>
          <a:p>
            <a:r>
              <a:rPr lang="en-US" dirty="0"/>
              <a:t>AWS Regions and Availability Zones</a:t>
            </a:r>
          </a:p>
        </p:txBody>
      </p:sp>
      <p:sp>
        <p:nvSpPr>
          <p:cNvPr id="3" name="Content Placeholder 2">
            <a:extLst>
              <a:ext uri="{FF2B5EF4-FFF2-40B4-BE49-F238E27FC236}">
                <a16:creationId xmlns:a16="http://schemas.microsoft.com/office/drawing/2014/main" id="{6D4782A2-B78D-8ADA-BC03-98B3C27B8FC3}"/>
              </a:ext>
            </a:extLst>
          </p:cNvPr>
          <p:cNvSpPr>
            <a:spLocks noGrp="1"/>
          </p:cNvSpPr>
          <p:nvPr>
            <p:ph idx="1"/>
          </p:nvPr>
        </p:nvSpPr>
        <p:spPr/>
        <p:txBody>
          <a:bodyPr/>
          <a:lstStyle/>
          <a:p>
            <a:pPr lvl="0"/>
            <a:r>
              <a:rPr lang="en-US" dirty="0"/>
              <a:t>To learn more about the AWS Regions that are currently available, use one of the following links: </a:t>
            </a:r>
          </a:p>
          <a:p>
            <a:pPr marL="628650" lvl="1" indent="-171450"/>
            <a:r>
              <a:rPr lang="en-US" dirty="0">
                <a:hlinkClick r:id="rId3"/>
              </a:rPr>
              <a:t>https://aws.amazon.com/about-aws/global-infrastructure/#AWS_Global_Infrastructure_Map</a:t>
            </a:r>
            <a:endParaRPr lang="en-US" dirty="0"/>
          </a:p>
          <a:p>
            <a:pPr marL="628650" lvl="1" indent="-171450"/>
            <a:r>
              <a:rPr lang="en-US" dirty="0">
                <a:hlinkClick r:id="rId4"/>
              </a:rPr>
              <a:t>https://aws.amazon.com/about-aws/global-infrastructure/regions_az/</a:t>
            </a:r>
            <a:r>
              <a:rPr lang="en-US" dirty="0"/>
              <a:t> </a:t>
            </a:r>
          </a:p>
          <a:p>
            <a:r>
              <a:rPr lang="en-US" dirty="0"/>
              <a:t>These resources are updated frequently to show current and planned AWS infrastructure. </a:t>
            </a:r>
          </a:p>
          <a:p>
            <a:endParaRPr lang="en-US" dirty="0"/>
          </a:p>
        </p:txBody>
      </p:sp>
      <p:sp>
        <p:nvSpPr>
          <p:cNvPr id="4" name="Slide Number Placeholder 3">
            <a:extLst>
              <a:ext uri="{FF2B5EF4-FFF2-40B4-BE49-F238E27FC236}">
                <a16:creationId xmlns:a16="http://schemas.microsoft.com/office/drawing/2014/main" id="{08102454-3393-77DB-D8DA-212404E76D50}"/>
              </a:ext>
            </a:extLst>
          </p:cNvPr>
          <p:cNvSpPr>
            <a:spLocks noGrp="1"/>
          </p:cNvSpPr>
          <p:nvPr>
            <p:ph type="sldNum" sz="quarter" idx="12"/>
          </p:nvPr>
        </p:nvSpPr>
        <p:spPr/>
        <p:txBody>
          <a:bodyPr/>
          <a:lstStyle/>
          <a:p>
            <a:fld id="{5CB703C5-2DE6-4633-8BEE-FF414531704C}" type="slidenum">
              <a:rPr lang="en-US" smtClean="0"/>
              <a:t>36</a:t>
            </a:fld>
            <a:endParaRPr lang="en-US"/>
          </a:p>
        </p:txBody>
      </p:sp>
      <p:sp>
        <p:nvSpPr>
          <p:cNvPr id="6" name="Footer Placeholder 3">
            <a:extLst>
              <a:ext uri="{FF2B5EF4-FFF2-40B4-BE49-F238E27FC236}">
                <a16:creationId xmlns:a16="http://schemas.microsoft.com/office/drawing/2014/main" id="{D0B98F61-CC1A-E69F-102F-7E6DB55D1DD4}"/>
              </a:ext>
            </a:extLst>
          </p:cNvPr>
          <p:cNvSpPr txBox="1">
            <a:spLocks/>
          </p:cNvSpPr>
          <p:nvPr/>
        </p:nvSpPr>
        <p:spPr>
          <a:xfrm>
            <a:off x="4037076" y="6310312"/>
            <a:ext cx="4114800" cy="365125"/>
          </a:xfrm>
          <a:prstGeom prst="rect">
            <a:avLst/>
          </a:prstGeom>
        </p:spPr>
        <p:txBody>
          <a:bodyPr vert="horz" lIns="91440" tIns="45720" rIns="91440" bIns="45720" rtlCol="0" anchor="ctr">
            <a:normAutofit fontScale="55000" lnSpcReduction="200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endParaRPr lang="en-US" sz="400" dirty="0"/>
          </a:p>
          <a:p>
            <a:pPr>
              <a:lnSpc>
                <a:spcPct val="90000"/>
              </a:lnSpc>
              <a:spcAft>
                <a:spcPts val="600"/>
              </a:spcAft>
            </a:pPr>
            <a:r>
              <a:rPr lang="en-US" sz="1600" dirty="0">
                <a:latin typeface="Open Sans" panose="020B0606030504020204" pitchFamily="34" charset="0"/>
                <a:cs typeface="Times New Roman" panose="02020603050405020304" pitchFamily="18" charset="0"/>
              </a:rPr>
              <a:t>© 2022 Amazon Web Services, Inc. or its Affiliates, All rights reserved.</a:t>
            </a:r>
          </a:p>
          <a:p>
            <a:pPr>
              <a:lnSpc>
                <a:spcPct val="90000"/>
              </a:lnSpc>
              <a:spcAft>
                <a:spcPts val="600"/>
              </a:spcAft>
            </a:pPr>
            <a:endParaRPr lang="en-US" sz="400" dirty="0"/>
          </a:p>
        </p:txBody>
      </p:sp>
    </p:spTree>
    <p:extLst>
      <p:ext uri="{BB962C8B-B14F-4D97-AF65-F5344CB8AC3E}">
        <p14:creationId xmlns:p14="http://schemas.microsoft.com/office/powerpoint/2010/main" val="334057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loud shaped hard drive with cables">
            <a:extLst>
              <a:ext uri="{FF2B5EF4-FFF2-40B4-BE49-F238E27FC236}">
                <a16:creationId xmlns:a16="http://schemas.microsoft.com/office/drawing/2014/main" id="{C74DC6FB-79CE-ADC0-156A-A9194010896F}"/>
              </a:ext>
            </a:extLst>
          </p:cNvPr>
          <p:cNvPicPr>
            <a:picLocks noChangeAspect="1"/>
          </p:cNvPicPr>
          <p:nvPr/>
        </p:nvPicPr>
        <p:blipFill rotWithShape="1">
          <a:blip r:embed="rId2"/>
          <a:srcRect t="1747"/>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2DB443-30EF-4D0C-9479-386850E8E472}"/>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AWS Cloud Security Module</a:t>
            </a:r>
          </a:p>
        </p:txBody>
      </p:sp>
      <p:sp>
        <p:nvSpPr>
          <p:cNvPr id="4" name="Slide Number Placeholder 3">
            <a:extLst>
              <a:ext uri="{FF2B5EF4-FFF2-40B4-BE49-F238E27FC236}">
                <a16:creationId xmlns:a16="http://schemas.microsoft.com/office/drawing/2014/main" id="{19FD00A8-49C1-FD2D-7785-585AA4C8D29E}"/>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5CB703C5-2DE6-4633-8BEE-FF414531704C}" type="slidenum">
              <a:rPr lang="en-US" sz="1100">
                <a:solidFill>
                  <a:schemeClr val="tx1"/>
                </a:solidFill>
                <a:latin typeface="Calibri" panose="020F0502020204030204"/>
              </a:rPr>
              <a:pPr algn="ctr">
                <a:lnSpc>
                  <a:spcPct val="90000"/>
                </a:lnSpc>
                <a:spcAft>
                  <a:spcPts val="600"/>
                </a:spcAft>
                <a:defRPr/>
              </a:pPr>
              <a:t>37</a:t>
            </a:fld>
            <a:endParaRPr lang="en-US" sz="1100">
              <a:solidFill>
                <a:schemeClr val="tx1"/>
              </a:solidFill>
              <a:latin typeface="Calibri" panose="020F0502020204030204"/>
            </a:endParaRP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8C1440D-9786-2B01-12E7-6CF26162D68C}"/>
              </a:ext>
            </a:extLst>
          </p:cNvPr>
          <p:cNvSpPr>
            <a:spLocks noGrp="1"/>
          </p:cNvSpPr>
          <p:nvPr>
            <p:ph type="ftr" sz="quarter" idx="11"/>
          </p:nvPr>
        </p:nvSpPr>
        <p:spPr>
          <a:xfrm>
            <a:off x="-540251" y="6492865"/>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2692962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shared responsibility model</a:t>
            </a:r>
          </a:p>
        </p:txBody>
      </p:sp>
      <p:pic>
        <p:nvPicPr>
          <p:cNvPr id="6" name="Picture 5" descr="Table showing AWS and customer responsibilities outlines in the notes.">
            <a:extLst>
              <a:ext uri="{FF2B5EF4-FFF2-40B4-BE49-F238E27FC236}">
                <a16:creationId xmlns:a16="http://schemas.microsoft.com/office/drawing/2014/main" id="{D5F4E624-EA61-354F-A853-2DFDFBA31A41}"/>
              </a:ext>
            </a:extLst>
          </p:cNvPr>
          <p:cNvPicPr>
            <a:picLocks noChangeAspect="1"/>
          </p:cNvPicPr>
          <p:nvPr/>
        </p:nvPicPr>
        <p:blipFill>
          <a:blip r:embed="rId4"/>
          <a:stretch>
            <a:fillRect/>
          </a:stretch>
        </p:blipFill>
        <p:spPr>
          <a:xfrm>
            <a:off x="1775153" y="1376416"/>
            <a:ext cx="8641693" cy="4759579"/>
          </a:xfrm>
          <a:prstGeom prst="rect">
            <a:avLst/>
          </a:prstGeom>
        </p:spPr>
      </p:pic>
      <p:sp>
        <p:nvSpPr>
          <p:cNvPr id="3" name="Slide Number Placeholder 2">
            <a:extLst>
              <a:ext uri="{FF2B5EF4-FFF2-40B4-BE49-F238E27FC236}">
                <a16:creationId xmlns:a16="http://schemas.microsoft.com/office/drawing/2014/main" id="{80BEC6BD-FE49-6AFE-F78F-EF5ACD82FD3F}"/>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930176A1-BCF0-4712-97A6-6B495F55390B}"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38</a:t>
            </a:fld>
            <a:endParaRPr kumimoji="0" lang="en-US" sz="1100" b="0" i="0" u="none" strike="noStrike" kern="1200" cap="none" spc="0" normalizeH="0" baseline="0" noProof="0">
              <a:ln>
                <a:noFill/>
              </a:ln>
              <a:solidFill>
                <a:srgbClr val="232F3E"/>
              </a:solidFill>
              <a:effectLst/>
              <a:uLnTx/>
              <a:uFillTx/>
              <a:latin typeface="Amazon Ember"/>
            </a:endParaRPr>
          </a:p>
        </p:txBody>
      </p:sp>
    </p:spTree>
    <p:custDataLst>
      <p:tags r:id="rId1"/>
    </p:custDataLst>
    <p:extLst>
      <p:ext uri="{BB962C8B-B14F-4D97-AF65-F5344CB8AC3E}">
        <p14:creationId xmlns:p14="http://schemas.microsoft.com/office/powerpoint/2010/main" val="2115897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39</a:t>
            </a:fld>
            <a:endParaRPr lang="en-US"/>
          </a:p>
        </p:txBody>
      </p:sp>
      <p:sp>
        <p:nvSpPr>
          <p:cNvPr id="4" name="Title 1"/>
          <p:cNvSpPr>
            <a:spLocks noGrp="1"/>
          </p:cNvSpPr>
          <p:nvPr>
            <p:ph type="title"/>
          </p:nvPr>
        </p:nvSpPr>
        <p:spPr/>
        <p:txBody>
          <a:bodyPr/>
          <a:lstStyle/>
          <a:p>
            <a:r>
              <a:rPr lang="en-US"/>
              <a:t>Activity: Scenario 1 of 2</a:t>
            </a:r>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200556" y="1927954"/>
            <a:ext cx="309435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Upgrades and patches to the operating system on the </a:t>
            </a:r>
            <a:r>
              <a:rPr lang="en-US" sz="1600" dirty="0" err="1"/>
              <a:t>EC2</a:t>
            </a:r>
            <a:r>
              <a:rPr lang="en-US" sz="1600" dirty="0"/>
              <a:t> instance?</a:t>
            </a:r>
          </a:p>
          <a:p>
            <a:pPr marL="342900" indent="-342900">
              <a:buFont typeface="+mj-lt"/>
              <a:buAutoNum type="arabicPeriod"/>
            </a:pPr>
            <a:r>
              <a:rPr lang="en-US" sz="1600" dirty="0"/>
              <a:t>Physical security of the data center?</a:t>
            </a:r>
            <a:endParaRPr lang="en-US" sz="1600" dirty="0">
              <a:solidFill>
                <a:schemeClr val="accent6"/>
              </a:solidFill>
            </a:endParaRPr>
          </a:p>
          <a:p>
            <a:pPr marL="342900" indent="-342900">
              <a:buFont typeface="+mj-lt"/>
              <a:buAutoNum type="arabicPeriod"/>
            </a:pPr>
            <a:r>
              <a:rPr lang="en-US" sz="1600" dirty="0"/>
              <a:t>Virtualization infrastructure?</a:t>
            </a:r>
          </a:p>
          <a:p>
            <a:pPr marL="342900" indent="-342900">
              <a:buFont typeface="+mj-lt"/>
              <a:buAutoNum type="arabicPeriod"/>
            </a:pPr>
            <a:r>
              <a:rPr lang="en-US" sz="1600" dirty="0" err="1"/>
              <a:t>EC2</a:t>
            </a:r>
            <a:r>
              <a:rPr lang="en-US" sz="1600" dirty="0"/>
              <a:t> security group settings?</a:t>
            </a:r>
          </a:p>
          <a:p>
            <a:pPr marL="342900" indent="-342900">
              <a:buFont typeface="+mj-lt"/>
              <a:buAutoNum type="arabicPeriod"/>
            </a:pPr>
            <a:r>
              <a:rPr lang="en-US" sz="1600" dirty="0"/>
              <a:t>Configuration of applications that run on the </a:t>
            </a:r>
            <a:r>
              <a:rPr lang="en-US" sz="1600" dirty="0" err="1"/>
              <a:t>EC2</a:t>
            </a:r>
            <a:r>
              <a:rPr lang="en-US" sz="1600" dirty="0"/>
              <a:t> instance?</a:t>
            </a: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484635" y="1929137"/>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Oracle upgrades or patches If the Oracle instance runs as an Amazon </a:t>
            </a:r>
            <a:r>
              <a:rPr lang="en-US" sz="1600" dirty="0" err="1"/>
              <a:t>RDS</a:t>
            </a:r>
            <a:r>
              <a:rPr lang="en-US" sz="1600" dirty="0"/>
              <a:t> instance?</a:t>
            </a:r>
          </a:p>
          <a:p>
            <a:pPr marL="342900" indent="-342900">
              <a:buFont typeface="+mj-lt"/>
              <a:buAutoNum type="arabicPeriod" startAt="6"/>
            </a:pPr>
            <a:r>
              <a:rPr lang="en-US" sz="1600" dirty="0"/>
              <a:t>Oracle upgrades or patches If Oracle runs on an </a:t>
            </a:r>
            <a:r>
              <a:rPr lang="en-US" sz="1600" dirty="0" err="1"/>
              <a:t>EC2</a:t>
            </a:r>
            <a:r>
              <a:rPr lang="en-US" sz="1600" dirty="0"/>
              <a:t> instance?</a:t>
            </a:r>
          </a:p>
          <a:p>
            <a:pPr marL="342900" indent="-342900">
              <a:buFont typeface="+mj-lt"/>
              <a:buAutoNum type="arabicPeriod" startAt="6"/>
            </a:pPr>
            <a:r>
              <a:rPr lang="en-US" sz="1600" dirty="0" err="1"/>
              <a:t>S3</a:t>
            </a:r>
            <a:r>
              <a:rPr lang="en-US" sz="1600" dirty="0"/>
              <a:t> bucket access configuration?</a:t>
            </a:r>
          </a:p>
        </p:txBody>
      </p:sp>
      <p:grpSp>
        <p:nvGrpSpPr>
          <p:cNvPr id="2" name="Group 1" descr="Architectural diagram showing an AWS Cloud box which contains an AWS Global Infrastructure area, an Amazon S3 bucket, and a VPC which contains an Amazon EC2 instance and an Oracle instance.">
            <a:extLst>
              <a:ext uri="{FF2B5EF4-FFF2-40B4-BE49-F238E27FC236}">
                <a16:creationId xmlns:a16="http://schemas.microsoft.com/office/drawing/2014/main" id="{9A745969-01CA-C614-74D4-3A8435904153}"/>
              </a:ext>
            </a:extLst>
          </p:cNvPr>
          <p:cNvGrpSpPr/>
          <p:nvPr/>
        </p:nvGrpSpPr>
        <p:grpSpPr>
          <a:xfrm>
            <a:off x="254000" y="1894114"/>
            <a:ext cx="4796972" cy="3244556"/>
            <a:chOff x="254000" y="1894114"/>
            <a:chExt cx="4796972" cy="3244556"/>
          </a:xfrm>
        </p:grpSpPr>
        <p:pic>
          <p:nvPicPr>
            <p:cNvPr id="10" name="Graphic 9">
              <a:extLst>
                <a:ext uri="{FF2B5EF4-FFF2-40B4-BE49-F238E27FC236}">
                  <a16:creationId xmlns:a16="http://schemas.microsoft.com/office/drawing/2014/main" id="{6BB2521E-0885-344C-9748-52E3F00AB24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096" y="2741058"/>
              <a:ext cx="711200" cy="711200"/>
            </a:xfrm>
            <a:prstGeom prst="rect">
              <a:avLst/>
            </a:prstGeom>
          </p:spPr>
        </p:pic>
        <p:sp>
          <p:nvSpPr>
            <p:cNvPr id="12" name="TextBox 11">
              <a:extLst>
                <a:ext uri="{FF2B5EF4-FFF2-40B4-BE49-F238E27FC236}">
                  <a16:creationId xmlns:a16="http://schemas.microsoft.com/office/drawing/2014/main" id="{1EA8A186-3FF5-A842-B753-04F0E39A200B}"/>
                </a:ext>
              </a:extLst>
            </p:cNvPr>
            <p:cNvSpPr txBox="1"/>
            <p:nvPr/>
          </p:nvSpPr>
          <p:spPr>
            <a:xfrm>
              <a:off x="273666" y="3459335"/>
              <a:ext cx="1624529" cy="830997"/>
            </a:xfrm>
            <a:prstGeom prst="rect">
              <a:avLst/>
            </a:prstGeom>
            <a:noFill/>
          </p:spPr>
          <p:txBody>
            <a:bodyPr wrap="square" rtlCol="0">
              <a:spAutoFit/>
            </a:bodyPr>
            <a:lstStyle/>
            <a:p>
              <a:pPr algn="ctr"/>
              <a:r>
                <a:rPr lang="en-US" sz="1600"/>
                <a:t>Amazon Simple Storage Service (Amazon S3)</a:t>
              </a:r>
            </a:p>
          </p:txBody>
        </p:sp>
        <p:sp>
          <p:nvSpPr>
            <p:cNvPr id="14" name="TextBox 13">
              <a:extLst>
                <a:ext uri="{FF2B5EF4-FFF2-40B4-BE49-F238E27FC236}">
                  <a16:creationId xmlns:a16="http://schemas.microsoft.com/office/drawing/2014/main" id="{DEFB4DA9-1A4E-F34B-88DE-5D0959E06D03}"/>
                </a:ext>
              </a:extLst>
            </p:cNvPr>
            <p:cNvSpPr txBox="1"/>
            <p:nvPr/>
          </p:nvSpPr>
          <p:spPr>
            <a:xfrm>
              <a:off x="2077747" y="3511425"/>
              <a:ext cx="1513305" cy="584775"/>
            </a:xfrm>
            <a:prstGeom prst="rect">
              <a:avLst/>
            </a:prstGeom>
            <a:noFill/>
          </p:spPr>
          <p:txBody>
            <a:bodyPr wrap="square" rtlCol="0">
              <a:spAutoFit/>
            </a:bodyPr>
            <a:lstStyle/>
            <a:p>
              <a:pPr algn="ctr"/>
              <a:r>
                <a:rPr lang="en-US" sz="1600"/>
                <a:t>Amazon </a:t>
              </a:r>
              <a:br>
                <a:rPr lang="en-US" sz="1600"/>
              </a:br>
              <a:r>
                <a:rPr lang="en-US" sz="1600"/>
                <a:t>EC2</a:t>
              </a:r>
            </a:p>
          </p:txBody>
        </p:sp>
        <p:pic>
          <p:nvPicPr>
            <p:cNvPr id="15" name="Graphic 14">
              <a:extLst>
                <a:ext uri="{FF2B5EF4-FFF2-40B4-BE49-F238E27FC236}">
                  <a16:creationId xmlns:a16="http://schemas.microsoft.com/office/drawing/2014/main" id="{CFCA6B7F-3260-7847-9028-AF1EFB601F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8800" y="2741058"/>
              <a:ext cx="711200" cy="711200"/>
            </a:xfrm>
            <a:prstGeom prst="rect">
              <a:avLst/>
            </a:prstGeom>
          </p:spPr>
        </p:pic>
        <p:sp>
          <p:nvSpPr>
            <p:cNvPr id="18" name="Rectangle 17">
              <a:extLst>
                <a:ext uri="{FF2B5EF4-FFF2-40B4-BE49-F238E27FC236}">
                  <a16:creationId xmlns:a16="http://schemas.microsoft.com/office/drawing/2014/main" id="{3EA89E8D-EBD6-BC48-A1A4-6F8FB7E9F3DC}"/>
                </a:ext>
              </a:extLst>
            </p:cNvPr>
            <p:cNvSpPr/>
            <p:nvPr/>
          </p:nvSpPr>
          <p:spPr>
            <a:xfrm>
              <a:off x="2039048" y="2130006"/>
              <a:ext cx="2709883" cy="2035244"/>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Virtual Private Cloud (VPC)</a:t>
              </a:r>
              <a:endParaRPr lang="en-US" sz="1200">
                <a:ln w="0"/>
                <a:solidFill>
                  <a:srgbClr val="504BAB"/>
                </a:solidFill>
              </a:endParaRPr>
            </a:p>
          </p:txBody>
        </p:sp>
        <p:pic>
          <p:nvPicPr>
            <p:cNvPr id="19" name="Graphic 18">
              <a:extLst>
                <a:ext uri="{FF2B5EF4-FFF2-40B4-BE49-F238E27FC236}">
                  <a16:creationId xmlns:a16="http://schemas.microsoft.com/office/drawing/2014/main" id="{217CA18F-C790-8249-A9C4-0B7DF0607DC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9048" y="2138782"/>
              <a:ext cx="327291" cy="327291"/>
            </a:xfrm>
            <a:prstGeom prst="rect">
              <a:avLst/>
            </a:prstGeom>
          </p:spPr>
        </p:pic>
        <p:sp>
          <p:nvSpPr>
            <p:cNvPr id="20" name="TextBox 19">
              <a:extLst>
                <a:ext uri="{FF2B5EF4-FFF2-40B4-BE49-F238E27FC236}">
                  <a16:creationId xmlns:a16="http://schemas.microsoft.com/office/drawing/2014/main" id="{EE1C367D-62EF-0746-B2F0-848ADC656C91}"/>
                </a:ext>
              </a:extLst>
            </p:cNvPr>
            <p:cNvSpPr txBox="1"/>
            <p:nvPr/>
          </p:nvSpPr>
          <p:spPr>
            <a:xfrm>
              <a:off x="3535845" y="3491820"/>
              <a:ext cx="1162652" cy="830997"/>
            </a:xfrm>
            <a:prstGeom prst="rect">
              <a:avLst/>
            </a:prstGeom>
            <a:noFill/>
          </p:spPr>
          <p:txBody>
            <a:bodyPr wrap="square" rtlCol="0">
              <a:spAutoFit/>
            </a:bodyPr>
            <a:lstStyle/>
            <a:p>
              <a:pPr algn="ctr"/>
              <a:r>
                <a:rPr lang="en-US" sz="1600"/>
                <a:t>Oracle instance</a:t>
              </a:r>
            </a:p>
            <a:p>
              <a:pPr algn="ctr"/>
              <a:endParaRPr lang="en-US" sz="1600"/>
            </a:p>
          </p:txBody>
        </p:sp>
        <p:pic>
          <p:nvPicPr>
            <p:cNvPr id="21" name="Graphic 20">
              <a:extLst>
                <a:ext uri="{FF2B5EF4-FFF2-40B4-BE49-F238E27FC236}">
                  <a16:creationId xmlns:a16="http://schemas.microsoft.com/office/drawing/2014/main" id="{5CB8050E-54BF-524A-862D-1688F3F4A33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96417" y="2741058"/>
              <a:ext cx="711200" cy="711200"/>
            </a:xfrm>
            <a:prstGeom prst="rect">
              <a:avLst/>
            </a:prstGeom>
          </p:spPr>
        </p:pic>
        <p:sp>
          <p:nvSpPr>
            <p:cNvPr id="23" name="Rectangle 22">
              <a:extLst>
                <a:ext uri="{FF2B5EF4-FFF2-40B4-BE49-F238E27FC236}">
                  <a16:creationId xmlns:a16="http://schemas.microsoft.com/office/drawing/2014/main" id="{7710ABD6-8348-D848-8430-3475FE28A221}"/>
                </a:ext>
              </a:extLst>
            </p:cNvPr>
            <p:cNvSpPr/>
            <p:nvPr/>
          </p:nvSpPr>
          <p:spPr>
            <a:xfrm>
              <a:off x="254000" y="1894114"/>
              <a:ext cx="4796972" cy="32445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24" name="Graphic 23">
              <a:extLst>
                <a:ext uri="{FF2B5EF4-FFF2-40B4-BE49-F238E27FC236}">
                  <a16:creationId xmlns:a16="http://schemas.microsoft.com/office/drawing/2014/main" id="{8E7E642E-C34B-9B40-93F3-ED96D531A27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4000" y="1903220"/>
              <a:ext cx="330200" cy="330200"/>
            </a:xfrm>
            <a:prstGeom prst="rect">
              <a:avLst/>
            </a:prstGeom>
          </p:spPr>
        </p:pic>
        <p:sp>
          <p:nvSpPr>
            <p:cNvPr id="26" name="Rectangle 25">
              <a:extLst>
                <a:ext uri="{FF2B5EF4-FFF2-40B4-BE49-F238E27FC236}">
                  <a16:creationId xmlns:a16="http://schemas.microsoft.com/office/drawing/2014/main" id="{91C2A163-D034-FC49-9979-6ADBD7D60443}"/>
                </a:ext>
              </a:extLst>
            </p:cNvPr>
            <p:cNvSpPr/>
            <p:nvPr/>
          </p:nvSpPr>
          <p:spPr>
            <a:xfrm>
              <a:off x="664550" y="4349064"/>
              <a:ext cx="4084382" cy="58477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400">
                  <a:solidFill>
                    <a:srgbClr val="5A6B86"/>
                  </a:solidFill>
                </a:rPr>
                <a:t>AWS Global Infrastructure</a:t>
              </a:r>
              <a:endParaRPr lang="en-US" sz="1200">
                <a:solidFill>
                  <a:srgbClr val="5A6B86"/>
                </a:solidFill>
              </a:endParaRPr>
            </a:p>
          </p:txBody>
        </p:sp>
      </p:grpSp>
    </p:spTree>
    <p:custDataLst>
      <p:tags r:id="rId1"/>
    </p:custDataLst>
    <p:extLst>
      <p:ext uri="{BB962C8B-B14F-4D97-AF65-F5344CB8AC3E}">
        <p14:creationId xmlns:p14="http://schemas.microsoft.com/office/powerpoint/2010/main" val="376809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BB70-EDD0-0DAC-FBC7-D3BD52BFC8BA}"/>
              </a:ext>
            </a:extLst>
          </p:cNvPr>
          <p:cNvSpPr>
            <a:spLocks noGrp="1"/>
          </p:cNvSpPr>
          <p:nvPr>
            <p:ph type="title"/>
          </p:nvPr>
        </p:nvSpPr>
        <p:spPr>
          <a:xfrm>
            <a:off x="4965430" y="629268"/>
            <a:ext cx="6586491" cy="1286160"/>
          </a:xfrm>
        </p:spPr>
        <p:txBody>
          <a:bodyPr anchor="b">
            <a:normAutofit/>
          </a:bodyPr>
          <a:lstStyle/>
          <a:p>
            <a:r>
              <a:rPr lang="en-US" dirty="0"/>
              <a:t>What is virtualization?</a:t>
            </a:r>
          </a:p>
        </p:txBody>
      </p:sp>
      <p:sp>
        <p:nvSpPr>
          <p:cNvPr id="3" name="Content Placeholder 2">
            <a:extLst>
              <a:ext uri="{FF2B5EF4-FFF2-40B4-BE49-F238E27FC236}">
                <a16:creationId xmlns:a16="http://schemas.microsoft.com/office/drawing/2014/main" id="{A867EEB4-E06F-FF2F-A093-6C6FFAF80426}"/>
              </a:ext>
            </a:extLst>
          </p:cNvPr>
          <p:cNvSpPr>
            <a:spLocks noGrp="1"/>
          </p:cNvSpPr>
          <p:nvPr>
            <p:ph idx="1"/>
          </p:nvPr>
        </p:nvSpPr>
        <p:spPr>
          <a:xfrm>
            <a:off x="5034879" y="2314807"/>
            <a:ext cx="6586489" cy="4258235"/>
          </a:xfrm>
        </p:spPr>
        <p:txBody>
          <a:bodyPr>
            <a:normAutofit/>
          </a:bodyPr>
          <a:lstStyle/>
          <a:p>
            <a:r>
              <a:rPr lang="en-US" sz="1700" dirty="0"/>
              <a:t>Providing an abstraction of the computing hardware or operating system to facilitate:</a:t>
            </a:r>
          </a:p>
          <a:p>
            <a:pPr lvl="1"/>
            <a:r>
              <a:rPr lang="en-US" sz="1700" dirty="0"/>
              <a:t>Programming</a:t>
            </a:r>
          </a:p>
          <a:p>
            <a:pPr lvl="1"/>
            <a:r>
              <a:rPr lang="en-US" sz="1700" dirty="0"/>
              <a:t>Management</a:t>
            </a:r>
          </a:p>
          <a:p>
            <a:pPr lvl="1"/>
            <a:r>
              <a:rPr lang="en-US" sz="1700" dirty="0"/>
              <a:t>Portability</a:t>
            </a:r>
          </a:p>
          <a:p>
            <a:pPr lvl="1"/>
            <a:r>
              <a:rPr lang="en-US" sz="1700" dirty="0"/>
              <a:t>Scalability</a:t>
            </a:r>
          </a:p>
          <a:p>
            <a:r>
              <a:rPr lang="en-US" sz="1700" dirty="0"/>
              <a:t>Hardware Virtualization</a:t>
            </a:r>
          </a:p>
          <a:p>
            <a:pPr lvl="1"/>
            <a:r>
              <a:rPr lang="en-US" sz="1600" dirty="0"/>
              <a:t>May make the computer memory in a program look contiguous and larger than it is (typically) for ease of programming and better performance.</a:t>
            </a:r>
          </a:p>
          <a:p>
            <a:pPr lvl="1"/>
            <a:r>
              <a:rPr lang="en-US" sz="1600" dirty="0"/>
              <a:t>May make one machine look like many CPUs, so each programmer or user has the experience of having a dedicated machine.</a:t>
            </a:r>
          </a:p>
          <a:p>
            <a:pPr lvl="1"/>
            <a:r>
              <a:rPr lang="en-US" sz="1600" dirty="0"/>
              <a:t>May make one machine capable of running many operating systems, so each system or user has the experience of having a whole dedicated machine.</a:t>
            </a:r>
          </a:p>
          <a:p>
            <a:endParaRPr lang="en-US" sz="1700" dirty="0"/>
          </a:p>
        </p:txBody>
      </p:sp>
      <p:pic>
        <p:nvPicPr>
          <p:cNvPr id="14" name="Picture 5" descr="An electronic circuit board in blue colour">
            <a:extLst>
              <a:ext uri="{FF2B5EF4-FFF2-40B4-BE49-F238E27FC236}">
                <a16:creationId xmlns:a16="http://schemas.microsoft.com/office/drawing/2014/main" id="{02C3F75C-43EB-9B9D-1F3D-45EF10BE42AE}"/>
              </a:ext>
            </a:extLst>
          </p:cNvPr>
          <p:cNvPicPr>
            <a:picLocks noChangeAspect="1"/>
          </p:cNvPicPr>
          <p:nvPr/>
        </p:nvPicPr>
        <p:blipFill rotWithShape="1">
          <a:blip r:embed="rId2"/>
          <a:srcRect l="9501" r="45380" b="-1"/>
          <a:stretch/>
        </p:blipFill>
        <p:spPr>
          <a:xfrm>
            <a:off x="20" y="10"/>
            <a:ext cx="4635571" cy="6857990"/>
          </a:xfrm>
          <a:prstGeom prst="rect">
            <a:avLst/>
          </a:prstGeom>
          <a:effectLst/>
        </p:spPr>
      </p:pic>
      <p:cxnSp>
        <p:nvCxnSpPr>
          <p:cNvPr id="15"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F7480"/>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6B824B3-BB6E-41D4-2EB2-000A552ADCD4}"/>
              </a:ext>
            </a:extLst>
          </p:cNvPr>
          <p:cNvSpPr>
            <a:spLocks noGrp="1"/>
          </p:cNvSpPr>
          <p:nvPr>
            <p:ph type="sldNum" sz="quarter" idx="12"/>
          </p:nvPr>
        </p:nvSpPr>
        <p:spPr>
          <a:xfrm>
            <a:off x="10167042" y="6356350"/>
            <a:ext cx="1186758" cy="365125"/>
          </a:xfrm>
        </p:spPr>
        <p:txBody>
          <a:bodyPr>
            <a:normAutofit/>
          </a:bodyPr>
          <a:lstStyle/>
          <a:p>
            <a:pPr>
              <a:spcAft>
                <a:spcPts val="600"/>
              </a:spcAft>
            </a:pPr>
            <a:fld id="{5CB703C5-2DE6-4633-8BEE-FF414531704C}" type="slidenum">
              <a:rPr lang="en-US" smtClean="0"/>
              <a:pPr>
                <a:spcAft>
                  <a:spcPts val="600"/>
                </a:spcAft>
              </a:pPr>
              <a:t>4</a:t>
            </a:fld>
            <a:endParaRPr lang="en-US"/>
          </a:p>
        </p:txBody>
      </p:sp>
      <p:sp>
        <p:nvSpPr>
          <p:cNvPr id="5" name="Footer Placeholder 4">
            <a:extLst>
              <a:ext uri="{FF2B5EF4-FFF2-40B4-BE49-F238E27FC236}">
                <a16:creationId xmlns:a16="http://schemas.microsoft.com/office/drawing/2014/main" id="{A7AB63FB-19E1-2485-0014-9F42ACC316A5}"/>
              </a:ext>
            </a:extLst>
          </p:cNvPr>
          <p:cNvSpPr>
            <a:spLocks noGrp="1"/>
          </p:cNvSpPr>
          <p:nvPr>
            <p:ph type="ftr" sz="quarter" idx="11"/>
          </p:nvPr>
        </p:nvSpPr>
        <p:spPr>
          <a:xfrm>
            <a:off x="4512098" y="6471953"/>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4145215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40</a:t>
            </a:fld>
            <a:endParaRPr lang="en-US"/>
          </a:p>
        </p:txBody>
      </p:sp>
      <p:sp>
        <p:nvSpPr>
          <p:cNvPr id="4" name="Title 1"/>
          <p:cNvSpPr>
            <a:spLocks noGrp="1"/>
          </p:cNvSpPr>
          <p:nvPr>
            <p:ph type="title"/>
          </p:nvPr>
        </p:nvSpPr>
        <p:spPr/>
        <p:txBody>
          <a:bodyPr/>
          <a:lstStyle/>
          <a:p>
            <a:r>
              <a:rPr lang="en-US" dirty="0"/>
              <a:t>Activity: Scenario 1 of 2 Answers</a:t>
            </a:r>
          </a:p>
        </p:txBody>
      </p:sp>
      <p:sp>
        <p:nvSpPr>
          <p:cNvPr id="6" name="TextBox 5">
            <a:extLst>
              <a:ext uri="{FF2B5EF4-FFF2-40B4-BE49-F238E27FC236}">
                <a16:creationId xmlns:a16="http://schemas.microsoft.com/office/drawing/2014/main"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200556" y="1927954"/>
            <a:ext cx="309435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a:t>Upgrades and patches to the operating system on the EC2 instance?</a:t>
            </a:r>
          </a:p>
          <a:p>
            <a:pPr lvl="1"/>
            <a:r>
              <a:rPr lang="en-US" sz="1600" b="1">
                <a:solidFill>
                  <a:schemeClr val="accent5"/>
                </a:solidFill>
              </a:rPr>
              <a:t>ANSWER:</a:t>
            </a:r>
            <a:r>
              <a:rPr lang="en-US" sz="1600"/>
              <a:t> </a:t>
            </a:r>
            <a:r>
              <a:rPr lang="en-US" sz="1600">
                <a:solidFill>
                  <a:schemeClr val="accent6"/>
                </a:solidFill>
              </a:rPr>
              <a:t>The customer</a:t>
            </a:r>
          </a:p>
          <a:p>
            <a:pPr marL="342900" indent="-342900">
              <a:buFont typeface="+mj-lt"/>
              <a:buAutoNum type="arabicPeriod"/>
            </a:pPr>
            <a:r>
              <a:rPr lang="en-US" sz="1600"/>
              <a:t>Physical security of the data center?</a:t>
            </a:r>
          </a:p>
          <a:p>
            <a:pPr lvl="1"/>
            <a:r>
              <a:rPr lang="en-US" sz="1600" b="1">
                <a:solidFill>
                  <a:schemeClr val="accent5"/>
                </a:solidFill>
              </a:rPr>
              <a:t>ANSWER: </a:t>
            </a:r>
            <a:r>
              <a:rPr lang="en-US" sz="1600">
                <a:solidFill>
                  <a:schemeClr val="accent6"/>
                </a:solidFill>
              </a:rPr>
              <a:t>AWS</a:t>
            </a:r>
          </a:p>
          <a:p>
            <a:pPr marL="342900" indent="-342900">
              <a:buFont typeface="+mj-lt"/>
              <a:buAutoNum type="arabicPeriod"/>
            </a:pPr>
            <a:r>
              <a:rPr lang="en-US" sz="1600"/>
              <a:t>Virtualization infrastructure?</a:t>
            </a:r>
          </a:p>
          <a:p>
            <a:pPr lvl="1"/>
            <a:r>
              <a:rPr lang="en-US" sz="1600" b="1">
                <a:solidFill>
                  <a:schemeClr val="accent5"/>
                </a:solidFill>
              </a:rPr>
              <a:t>ANSWER: </a:t>
            </a:r>
            <a:r>
              <a:rPr lang="en-US" sz="1600">
                <a:solidFill>
                  <a:schemeClr val="accent6"/>
                </a:solidFill>
              </a:rPr>
              <a:t>AWS</a:t>
            </a:r>
            <a:endParaRPr lang="en-US" sz="1600"/>
          </a:p>
          <a:p>
            <a:pPr marL="342900" indent="-342900">
              <a:buFont typeface="+mj-lt"/>
              <a:buAutoNum type="arabicPeriod"/>
            </a:pPr>
            <a:r>
              <a:rPr lang="en-US" sz="1600"/>
              <a:t>EC2 security group settings?</a:t>
            </a:r>
          </a:p>
          <a:p>
            <a:pPr lvl="1"/>
            <a:r>
              <a:rPr lang="en-US" sz="1600" b="1">
                <a:solidFill>
                  <a:schemeClr val="accent5"/>
                </a:solidFill>
              </a:rPr>
              <a:t>ANSWER:</a:t>
            </a:r>
            <a:r>
              <a:rPr lang="en-US" sz="1600"/>
              <a:t> </a:t>
            </a:r>
            <a:r>
              <a:rPr lang="en-US" sz="1600">
                <a:solidFill>
                  <a:schemeClr val="accent6"/>
                </a:solidFill>
              </a:rPr>
              <a:t>The customer</a:t>
            </a:r>
          </a:p>
          <a:p>
            <a:pPr marL="342900" indent="-342900">
              <a:buFont typeface="+mj-lt"/>
              <a:buAutoNum type="arabicPeriod"/>
            </a:pPr>
            <a:r>
              <a:rPr lang="en-US" sz="1600"/>
              <a:t>Configuration of applications that run on the EC2 instance?</a:t>
            </a:r>
          </a:p>
          <a:p>
            <a:pPr lvl="1"/>
            <a:r>
              <a:rPr lang="en-US" sz="1600" b="1">
                <a:solidFill>
                  <a:schemeClr val="accent5"/>
                </a:solidFill>
              </a:rPr>
              <a:t>ANSWER:</a:t>
            </a:r>
            <a:r>
              <a:rPr lang="en-US" sz="1600"/>
              <a:t> </a:t>
            </a:r>
            <a:r>
              <a:rPr lang="en-US" sz="1600">
                <a:solidFill>
                  <a:schemeClr val="accent6"/>
                </a:solidFill>
              </a:rPr>
              <a:t>The customer</a:t>
            </a:r>
          </a:p>
        </p:txBody>
      </p:sp>
      <p:sp>
        <p:nvSpPr>
          <p:cNvPr id="30" name="Content Placeholder 2">
            <a:extLst>
              <a:ext uri="{FF2B5EF4-FFF2-40B4-BE49-F238E27FC236}">
                <a16:creationId xmlns:a16="http://schemas.microsoft.com/office/drawing/2014/main" id="{0D6A1B44-E47E-714D-A549-0CCAF10451D2}"/>
              </a:ext>
            </a:extLst>
          </p:cNvPr>
          <p:cNvSpPr txBox="1">
            <a:spLocks/>
          </p:cNvSpPr>
          <p:nvPr/>
        </p:nvSpPr>
        <p:spPr>
          <a:xfrm>
            <a:off x="8484635" y="1929137"/>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a:t>Oracle upgrades or patches If the Oracle instance runs as an Amazon RDS instance?</a:t>
            </a:r>
          </a:p>
          <a:p>
            <a:pPr lvl="1"/>
            <a:r>
              <a:rPr lang="en-US" sz="1600" b="1">
                <a:solidFill>
                  <a:schemeClr val="accent5"/>
                </a:solidFill>
              </a:rPr>
              <a:t>ANSWER:</a:t>
            </a:r>
            <a:r>
              <a:rPr lang="en-US" sz="1600"/>
              <a:t> </a:t>
            </a:r>
            <a:r>
              <a:rPr lang="en-US" sz="1600">
                <a:solidFill>
                  <a:schemeClr val="accent6"/>
                </a:solidFill>
              </a:rPr>
              <a:t>AWS</a:t>
            </a:r>
          </a:p>
          <a:p>
            <a:pPr marL="342900" indent="-342900">
              <a:buFont typeface="+mj-lt"/>
              <a:buAutoNum type="arabicPeriod" startAt="6"/>
            </a:pPr>
            <a:r>
              <a:rPr lang="en-US" sz="1600"/>
              <a:t>Oracle upgrades or patches If Oracle runs on an EC2 instance?</a:t>
            </a:r>
          </a:p>
          <a:p>
            <a:pPr lvl="1"/>
            <a:r>
              <a:rPr lang="en-US" sz="1600" b="1">
                <a:solidFill>
                  <a:schemeClr val="accent5"/>
                </a:solidFill>
              </a:rPr>
              <a:t>ANSWER:</a:t>
            </a:r>
            <a:r>
              <a:rPr lang="en-US" sz="1600"/>
              <a:t> </a:t>
            </a:r>
            <a:r>
              <a:rPr lang="en-US" sz="1600">
                <a:solidFill>
                  <a:schemeClr val="accent6"/>
                </a:solidFill>
              </a:rPr>
              <a:t>The customer</a:t>
            </a:r>
          </a:p>
          <a:p>
            <a:pPr marL="342900" indent="-342900">
              <a:buFont typeface="+mj-lt"/>
              <a:buAutoNum type="arabicPeriod" startAt="6"/>
            </a:pPr>
            <a:r>
              <a:rPr lang="en-US" sz="1600"/>
              <a:t>S3 bucket access configuration?</a:t>
            </a:r>
          </a:p>
          <a:p>
            <a:pPr lvl="1"/>
            <a:r>
              <a:rPr lang="en-US" sz="1600" b="1">
                <a:solidFill>
                  <a:schemeClr val="accent5"/>
                </a:solidFill>
              </a:rPr>
              <a:t>ANSWER:</a:t>
            </a:r>
            <a:r>
              <a:rPr lang="en-US" sz="1600"/>
              <a:t> </a:t>
            </a:r>
            <a:r>
              <a:rPr lang="en-US" sz="1600">
                <a:solidFill>
                  <a:schemeClr val="accent6"/>
                </a:solidFill>
              </a:rPr>
              <a:t>The customer</a:t>
            </a:r>
          </a:p>
        </p:txBody>
      </p:sp>
      <p:grpSp>
        <p:nvGrpSpPr>
          <p:cNvPr id="2" name="Group 1" descr="Architectural diagram showing an AWS Cloud box which contains an AWS Global Infrastructure area, an Amazon S3 bucket, and a VPC which contains an Amazon EC2 instance and an Oracle instance.">
            <a:extLst>
              <a:ext uri="{FF2B5EF4-FFF2-40B4-BE49-F238E27FC236}">
                <a16:creationId xmlns:a16="http://schemas.microsoft.com/office/drawing/2014/main" id="{9A745969-01CA-C614-74D4-3A8435904153}"/>
              </a:ext>
            </a:extLst>
          </p:cNvPr>
          <p:cNvGrpSpPr/>
          <p:nvPr/>
        </p:nvGrpSpPr>
        <p:grpSpPr>
          <a:xfrm>
            <a:off x="254000" y="1894114"/>
            <a:ext cx="4796972" cy="3244556"/>
            <a:chOff x="254000" y="1894114"/>
            <a:chExt cx="4796972" cy="3244556"/>
          </a:xfrm>
        </p:grpSpPr>
        <p:pic>
          <p:nvPicPr>
            <p:cNvPr id="10" name="Graphic 9">
              <a:extLst>
                <a:ext uri="{FF2B5EF4-FFF2-40B4-BE49-F238E27FC236}">
                  <a16:creationId xmlns:a16="http://schemas.microsoft.com/office/drawing/2014/main" id="{6BB2521E-0885-344C-9748-52E3F00AB24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096" y="2741058"/>
              <a:ext cx="711200" cy="711200"/>
            </a:xfrm>
            <a:prstGeom prst="rect">
              <a:avLst/>
            </a:prstGeom>
          </p:spPr>
        </p:pic>
        <p:sp>
          <p:nvSpPr>
            <p:cNvPr id="12" name="TextBox 11">
              <a:extLst>
                <a:ext uri="{FF2B5EF4-FFF2-40B4-BE49-F238E27FC236}">
                  <a16:creationId xmlns:a16="http://schemas.microsoft.com/office/drawing/2014/main" id="{1EA8A186-3FF5-A842-B753-04F0E39A200B}"/>
                </a:ext>
              </a:extLst>
            </p:cNvPr>
            <p:cNvSpPr txBox="1"/>
            <p:nvPr/>
          </p:nvSpPr>
          <p:spPr>
            <a:xfrm>
              <a:off x="273666" y="3459335"/>
              <a:ext cx="1624529" cy="830997"/>
            </a:xfrm>
            <a:prstGeom prst="rect">
              <a:avLst/>
            </a:prstGeom>
            <a:noFill/>
          </p:spPr>
          <p:txBody>
            <a:bodyPr wrap="square" rtlCol="0">
              <a:spAutoFit/>
            </a:bodyPr>
            <a:lstStyle/>
            <a:p>
              <a:pPr algn="ctr"/>
              <a:r>
                <a:rPr lang="en-US" sz="1600"/>
                <a:t>Amazon Simple Storage Service (Amazon S3)</a:t>
              </a:r>
            </a:p>
          </p:txBody>
        </p:sp>
        <p:sp>
          <p:nvSpPr>
            <p:cNvPr id="14" name="TextBox 13">
              <a:extLst>
                <a:ext uri="{FF2B5EF4-FFF2-40B4-BE49-F238E27FC236}">
                  <a16:creationId xmlns:a16="http://schemas.microsoft.com/office/drawing/2014/main" id="{DEFB4DA9-1A4E-F34B-88DE-5D0959E06D03}"/>
                </a:ext>
              </a:extLst>
            </p:cNvPr>
            <p:cNvSpPr txBox="1"/>
            <p:nvPr/>
          </p:nvSpPr>
          <p:spPr>
            <a:xfrm>
              <a:off x="2077747" y="3511425"/>
              <a:ext cx="1513305" cy="584775"/>
            </a:xfrm>
            <a:prstGeom prst="rect">
              <a:avLst/>
            </a:prstGeom>
            <a:noFill/>
          </p:spPr>
          <p:txBody>
            <a:bodyPr wrap="square" rtlCol="0">
              <a:spAutoFit/>
            </a:bodyPr>
            <a:lstStyle/>
            <a:p>
              <a:pPr algn="ctr"/>
              <a:r>
                <a:rPr lang="en-US" sz="1600"/>
                <a:t>Amazon </a:t>
              </a:r>
              <a:br>
                <a:rPr lang="en-US" sz="1600"/>
              </a:br>
              <a:r>
                <a:rPr lang="en-US" sz="1600"/>
                <a:t>EC2</a:t>
              </a:r>
            </a:p>
          </p:txBody>
        </p:sp>
        <p:pic>
          <p:nvPicPr>
            <p:cNvPr id="15" name="Graphic 14">
              <a:extLst>
                <a:ext uri="{FF2B5EF4-FFF2-40B4-BE49-F238E27FC236}">
                  <a16:creationId xmlns:a16="http://schemas.microsoft.com/office/drawing/2014/main" id="{CFCA6B7F-3260-7847-9028-AF1EFB601F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8800" y="2741058"/>
              <a:ext cx="711200" cy="711200"/>
            </a:xfrm>
            <a:prstGeom prst="rect">
              <a:avLst/>
            </a:prstGeom>
          </p:spPr>
        </p:pic>
        <p:sp>
          <p:nvSpPr>
            <p:cNvPr id="18" name="Rectangle 17">
              <a:extLst>
                <a:ext uri="{FF2B5EF4-FFF2-40B4-BE49-F238E27FC236}">
                  <a16:creationId xmlns:a16="http://schemas.microsoft.com/office/drawing/2014/main" id="{3EA89E8D-EBD6-BC48-A1A4-6F8FB7E9F3DC}"/>
                </a:ext>
              </a:extLst>
            </p:cNvPr>
            <p:cNvSpPr/>
            <p:nvPr/>
          </p:nvSpPr>
          <p:spPr>
            <a:xfrm>
              <a:off x="2039048" y="2130006"/>
              <a:ext cx="2709883" cy="2035244"/>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Virtual Private Cloud (VPC)</a:t>
              </a:r>
              <a:endParaRPr lang="en-US" sz="1200">
                <a:ln w="0"/>
                <a:solidFill>
                  <a:srgbClr val="504BAB"/>
                </a:solidFill>
              </a:endParaRPr>
            </a:p>
          </p:txBody>
        </p:sp>
        <p:pic>
          <p:nvPicPr>
            <p:cNvPr id="19" name="Graphic 18">
              <a:extLst>
                <a:ext uri="{FF2B5EF4-FFF2-40B4-BE49-F238E27FC236}">
                  <a16:creationId xmlns:a16="http://schemas.microsoft.com/office/drawing/2014/main" id="{217CA18F-C790-8249-A9C4-0B7DF0607DC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9048" y="2138782"/>
              <a:ext cx="327291" cy="327291"/>
            </a:xfrm>
            <a:prstGeom prst="rect">
              <a:avLst/>
            </a:prstGeom>
          </p:spPr>
        </p:pic>
        <p:sp>
          <p:nvSpPr>
            <p:cNvPr id="20" name="TextBox 19">
              <a:extLst>
                <a:ext uri="{FF2B5EF4-FFF2-40B4-BE49-F238E27FC236}">
                  <a16:creationId xmlns:a16="http://schemas.microsoft.com/office/drawing/2014/main" id="{EE1C367D-62EF-0746-B2F0-848ADC656C91}"/>
                </a:ext>
              </a:extLst>
            </p:cNvPr>
            <p:cNvSpPr txBox="1"/>
            <p:nvPr/>
          </p:nvSpPr>
          <p:spPr>
            <a:xfrm>
              <a:off x="3535845" y="3491820"/>
              <a:ext cx="1162652" cy="830997"/>
            </a:xfrm>
            <a:prstGeom prst="rect">
              <a:avLst/>
            </a:prstGeom>
            <a:noFill/>
          </p:spPr>
          <p:txBody>
            <a:bodyPr wrap="square" rtlCol="0">
              <a:spAutoFit/>
            </a:bodyPr>
            <a:lstStyle/>
            <a:p>
              <a:pPr algn="ctr"/>
              <a:r>
                <a:rPr lang="en-US" sz="1600"/>
                <a:t>Oracle instance</a:t>
              </a:r>
            </a:p>
            <a:p>
              <a:pPr algn="ctr"/>
              <a:endParaRPr lang="en-US" sz="1600"/>
            </a:p>
          </p:txBody>
        </p:sp>
        <p:pic>
          <p:nvPicPr>
            <p:cNvPr id="21" name="Graphic 20">
              <a:extLst>
                <a:ext uri="{FF2B5EF4-FFF2-40B4-BE49-F238E27FC236}">
                  <a16:creationId xmlns:a16="http://schemas.microsoft.com/office/drawing/2014/main" id="{5CB8050E-54BF-524A-862D-1688F3F4A33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96417" y="2741058"/>
              <a:ext cx="711200" cy="711200"/>
            </a:xfrm>
            <a:prstGeom prst="rect">
              <a:avLst/>
            </a:prstGeom>
          </p:spPr>
        </p:pic>
        <p:sp>
          <p:nvSpPr>
            <p:cNvPr id="23" name="Rectangle 22">
              <a:extLst>
                <a:ext uri="{FF2B5EF4-FFF2-40B4-BE49-F238E27FC236}">
                  <a16:creationId xmlns:a16="http://schemas.microsoft.com/office/drawing/2014/main" id="{7710ABD6-8348-D848-8430-3475FE28A221}"/>
                </a:ext>
              </a:extLst>
            </p:cNvPr>
            <p:cNvSpPr/>
            <p:nvPr/>
          </p:nvSpPr>
          <p:spPr>
            <a:xfrm>
              <a:off x="254000" y="1894114"/>
              <a:ext cx="4796972" cy="32445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24" name="Graphic 23">
              <a:extLst>
                <a:ext uri="{FF2B5EF4-FFF2-40B4-BE49-F238E27FC236}">
                  <a16:creationId xmlns:a16="http://schemas.microsoft.com/office/drawing/2014/main" id="{8E7E642E-C34B-9B40-93F3-ED96D531A27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4000" y="1903220"/>
              <a:ext cx="330200" cy="330200"/>
            </a:xfrm>
            <a:prstGeom prst="rect">
              <a:avLst/>
            </a:prstGeom>
          </p:spPr>
        </p:pic>
        <p:sp>
          <p:nvSpPr>
            <p:cNvPr id="26" name="Rectangle 25">
              <a:extLst>
                <a:ext uri="{FF2B5EF4-FFF2-40B4-BE49-F238E27FC236}">
                  <a16:creationId xmlns:a16="http://schemas.microsoft.com/office/drawing/2014/main" id="{91C2A163-D034-FC49-9979-6ADBD7D60443}"/>
                </a:ext>
              </a:extLst>
            </p:cNvPr>
            <p:cNvSpPr/>
            <p:nvPr/>
          </p:nvSpPr>
          <p:spPr>
            <a:xfrm>
              <a:off x="664550" y="4349064"/>
              <a:ext cx="4084382" cy="58477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400">
                  <a:solidFill>
                    <a:srgbClr val="5A6B86"/>
                  </a:solidFill>
                </a:rPr>
                <a:t>AWS Global Infrastructure</a:t>
              </a:r>
              <a:endParaRPr lang="en-US" sz="1200">
                <a:solidFill>
                  <a:srgbClr val="5A6B86"/>
                </a:solidFill>
              </a:endParaRPr>
            </a:p>
          </p:txBody>
        </p:sp>
      </p:grpSp>
    </p:spTree>
    <p:custDataLst>
      <p:tags r:id="rId1"/>
    </p:custDataLst>
    <p:extLst>
      <p:ext uri="{BB962C8B-B14F-4D97-AF65-F5344CB8AC3E}">
        <p14:creationId xmlns:p14="http://schemas.microsoft.com/office/powerpoint/2010/main" val="323107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41</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200" b="1" dirty="0">
                <a:solidFill>
                  <a:schemeClr val="accent6"/>
                </a:solidFill>
              </a:rPr>
              <a:t>IAM policies </a:t>
            </a:r>
            <a:r>
              <a:rPr lang="en-US" sz="2200" dirty="0"/>
              <a:t>are constructed with JavaScript Object Notation (JSON) and define permissions.</a:t>
            </a:r>
          </a:p>
          <a:p>
            <a:pPr lvl="1"/>
            <a:r>
              <a:rPr lang="en-US" sz="1800" dirty="0"/>
              <a:t>IAM policies can be attached to any </a:t>
            </a:r>
            <a:r>
              <a:rPr lang="en-US" sz="1800" b="1" dirty="0">
                <a:solidFill>
                  <a:schemeClr val="accent6"/>
                </a:solidFill>
              </a:rPr>
              <a:t>IAM entity</a:t>
            </a:r>
            <a:r>
              <a:rPr lang="en-US" sz="1800" dirty="0"/>
              <a:t>.</a:t>
            </a:r>
          </a:p>
          <a:p>
            <a:pPr lvl="1"/>
            <a:r>
              <a:rPr lang="en-US" sz="1800" dirty="0"/>
              <a:t>Entities are IAM users, IAM groups, and IAM roles.</a:t>
            </a:r>
            <a:endParaRPr lang="en-US" sz="1600" dirty="0"/>
          </a:p>
          <a:p>
            <a:r>
              <a:rPr lang="en-US" sz="2200" dirty="0"/>
              <a:t>An </a:t>
            </a:r>
            <a:r>
              <a:rPr lang="en-US" sz="2200" b="1" dirty="0">
                <a:solidFill>
                  <a:schemeClr val="accent6"/>
                </a:solidFill>
              </a:rPr>
              <a:t>IAM user </a:t>
            </a:r>
            <a:r>
              <a:rPr lang="en-US" sz="2200" dirty="0"/>
              <a:t>provides a way for a person, application, or service to authenticate to AWS.</a:t>
            </a:r>
          </a:p>
          <a:p>
            <a:r>
              <a:rPr lang="en-US" sz="2200" dirty="0"/>
              <a:t>An </a:t>
            </a:r>
            <a:r>
              <a:rPr lang="en-US" sz="2200" b="1" dirty="0">
                <a:solidFill>
                  <a:schemeClr val="accent6"/>
                </a:solidFill>
              </a:rPr>
              <a:t>IAM group </a:t>
            </a:r>
            <a:r>
              <a:rPr lang="en-US" sz="2200" dirty="0"/>
              <a:t>is a simple way to attach the same policies to multiple users.</a:t>
            </a:r>
          </a:p>
          <a:p>
            <a:r>
              <a:rPr lang="en-US" sz="2200" dirty="0"/>
              <a:t>An </a:t>
            </a:r>
            <a:r>
              <a:rPr lang="en-US" sz="2200" b="1" dirty="0">
                <a:solidFill>
                  <a:schemeClr val="accent6"/>
                </a:solidFill>
              </a:rPr>
              <a:t>IAM role </a:t>
            </a:r>
            <a:r>
              <a:rPr lang="en-US" sz="2200" dirty="0"/>
              <a:t>can have permissions policies attached to it and can be used to delegate temporary access to users or applications.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854383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3E2C2-D781-D342-BF87-1DAE86B96FD1}"/>
              </a:ext>
              <a:ext uri="{C183D7F6-B498-43B3-948B-1728B52AA6E4}">
                <adec:decorative xmlns:adec="http://schemas.microsoft.com/office/drawing/2017/decorative" val="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42</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A7D0B966-2A75-3441-A3F3-744B043BF4AE}"/>
              </a:ext>
            </a:extLst>
          </p:cNvPr>
          <p:cNvSpPr>
            <a:spLocks noGrp="1"/>
          </p:cNvSpPr>
          <p:nvPr>
            <p:ph type="title"/>
          </p:nvPr>
        </p:nvSpPr>
        <p:spPr/>
        <p:txBody>
          <a:bodyPr/>
          <a:lstStyle/>
          <a:p>
            <a:r>
              <a:rPr lang="en-US"/>
              <a:t>Example use of an IAM role</a:t>
            </a:r>
          </a:p>
        </p:txBody>
      </p:sp>
      <p:sp>
        <p:nvSpPr>
          <p:cNvPr id="3" name="Content Placeholder 2">
            <a:extLst>
              <a:ext uri="{FF2B5EF4-FFF2-40B4-BE49-F238E27FC236}">
                <a16:creationId xmlns:a16="http://schemas.microsoft.com/office/drawing/2014/main" id="{C42A5133-5791-384E-8F8A-B3FBDC54F030}"/>
              </a:ext>
            </a:extLst>
          </p:cNvPr>
          <p:cNvSpPr>
            <a:spLocks noGrp="1"/>
          </p:cNvSpPr>
          <p:nvPr>
            <p:ph sz="quarter" idx="21"/>
          </p:nvPr>
        </p:nvSpPr>
        <p:spPr>
          <a:xfrm>
            <a:off x="365760" y="1527048"/>
            <a:ext cx="4517136" cy="4645152"/>
          </a:xfrm>
        </p:spPr>
        <p:txBody>
          <a:bodyPr/>
          <a:lstStyle/>
          <a:p>
            <a:pPr marL="0" indent="0">
              <a:buNone/>
            </a:pPr>
            <a:r>
              <a:rPr lang="en-US" sz="2400" b="1">
                <a:solidFill>
                  <a:schemeClr val="accent5"/>
                </a:solidFill>
              </a:rPr>
              <a:t>Scenario</a:t>
            </a:r>
            <a:r>
              <a:rPr lang="en-US" sz="2400"/>
              <a:t>: </a:t>
            </a:r>
          </a:p>
          <a:p>
            <a:r>
              <a:rPr lang="en-US" sz="1800"/>
              <a:t>An application that runs on an EC2 instance needs access to an S3 bucket</a:t>
            </a:r>
          </a:p>
          <a:p>
            <a:pPr marL="0" indent="0">
              <a:buNone/>
            </a:pPr>
            <a:endParaRPr lang="en-US" sz="2400"/>
          </a:p>
          <a:p>
            <a:pPr marL="0" indent="0">
              <a:buNone/>
            </a:pPr>
            <a:r>
              <a:rPr lang="en-US" sz="2400" b="1">
                <a:solidFill>
                  <a:schemeClr val="accent6"/>
                </a:solidFill>
              </a:rPr>
              <a:t>Solution</a:t>
            </a:r>
            <a:r>
              <a:rPr lang="en-US" sz="2400"/>
              <a:t>:</a:t>
            </a:r>
          </a:p>
          <a:p>
            <a:r>
              <a:rPr lang="en-US" sz="1800"/>
              <a:t>Define an IAM policy that grants access to the S3 bucket. </a:t>
            </a:r>
          </a:p>
          <a:p>
            <a:r>
              <a:rPr lang="en-US" sz="1800"/>
              <a:t>Attach the policy to a role</a:t>
            </a:r>
          </a:p>
          <a:p>
            <a:r>
              <a:rPr lang="en-US" sz="1800"/>
              <a:t>Allow the EC2 instance to assume the role</a:t>
            </a:r>
          </a:p>
        </p:txBody>
      </p:sp>
      <p:grpSp>
        <p:nvGrpSpPr>
          <p:cNvPr id="5" name="Group 4" descr="IAM policy attached to an IAM role assumed by  an EC2 instance running an application. The application must access an S3 bucket, and it can, because of the attached permissions.">
            <a:extLst>
              <a:ext uri="{FF2B5EF4-FFF2-40B4-BE49-F238E27FC236}">
                <a16:creationId xmlns:a16="http://schemas.microsoft.com/office/drawing/2014/main" id="{38D9640F-4C24-D1AB-AAD4-40A30B324B3A}"/>
              </a:ext>
            </a:extLst>
          </p:cNvPr>
          <p:cNvGrpSpPr/>
          <p:nvPr/>
        </p:nvGrpSpPr>
        <p:grpSpPr>
          <a:xfrm>
            <a:off x="5405119" y="1690841"/>
            <a:ext cx="5999163" cy="4231171"/>
            <a:chOff x="5405119" y="1690841"/>
            <a:chExt cx="5999163" cy="4231171"/>
          </a:xfrm>
        </p:grpSpPr>
        <p:sp>
          <p:nvSpPr>
            <p:cNvPr id="6" name="Rectangle 5">
              <a:extLst>
                <a:ext uri="{FF2B5EF4-FFF2-40B4-BE49-F238E27FC236}">
                  <a16:creationId xmlns:a16="http://schemas.microsoft.com/office/drawing/2014/main" id="{2727BDAF-99EE-5049-93DE-8D132CF1872D}"/>
                </a:ext>
              </a:extLst>
            </p:cNvPr>
            <p:cNvSpPr/>
            <p:nvPr/>
          </p:nvSpPr>
          <p:spPr>
            <a:xfrm>
              <a:off x="5405119" y="1690841"/>
              <a:ext cx="5999163" cy="41855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Amazon Ember"/>
                  <a:ea typeface="+mn-ea"/>
                  <a:cs typeface="+mn-cs"/>
                </a:rPr>
                <a:t> AWS Cloud</a:t>
              </a:r>
            </a:p>
          </p:txBody>
        </p:sp>
        <p:pic>
          <p:nvPicPr>
            <p:cNvPr id="8" name="Graphic 7">
              <a:extLst>
                <a:ext uri="{FF2B5EF4-FFF2-40B4-BE49-F238E27FC236}">
                  <a16:creationId xmlns:a16="http://schemas.microsoft.com/office/drawing/2014/main" id="{9AACEB7D-450D-3746-A732-3D9922B7161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5119" y="1690842"/>
              <a:ext cx="384176" cy="384176"/>
            </a:xfrm>
            <a:prstGeom prst="rect">
              <a:avLst/>
            </a:prstGeom>
          </p:spPr>
        </p:pic>
        <p:pic>
          <p:nvPicPr>
            <p:cNvPr id="10" name="Graphic 9">
              <a:extLst>
                <a:ext uri="{FF2B5EF4-FFF2-40B4-BE49-F238E27FC236}">
                  <a16:creationId xmlns:a16="http://schemas.microsoft.com/office/drawing/2014/main" id="{7B05586E-94D1-9A49-A2DA-A0F76AB4FB1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5148" y="2450035"/>
              <a:ext cx="469900" cy="469900"/>
            </a:xfrm>
            <a:prstGeom prst="rect">
              <a:avLst/>
            </a:prstGeom>
          </p:spPr>
        </p:pic>
        <p:pic>
          <p:nvPicPr>
            <p:cNvPr id="11" name="Picture 10">
              <a:extLst>
                <a:ext uri="{FF2B5EF4-FFF2-40B4-BE49-F238E27FC236}">
                  <a16:creationId xmlns:a16="http://schemas.microsoft.com/office/drawing/2014/main" id="{297076F4-DA0D-AB42-9657-8515853157B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330298" y="3001595"/>
              <a:ext cx="496301" cy="469900"/>
            </a:xfrm>
            <a:prstGeom prst="rect">
              <a:avLst/>
            </a:prstGeom>
          </p:spPr>
        </p:pic>
        <p:sp>
          <p:nvSpPr>
            <p:cNvPr id="12" name="Rectangle 11">
              <a:extLst>
                <a:ext uri="{FF2B5EF4-FFF2-40B4-BE49-F238E27FC236}">
                  <a16:creationId xmlns:a16="http://schemas.microsoft.com/office/drawing/2014/main" id="{F95CCFD2-3840-A14C-A043-496062DB193A}"/>
                </a:ext>
              </a:extLst>
            </p:cNvPr>
            <p:cNvSpPr/>
            <p:nvPr/>
          </p:nvSpPr>
          <p:spPr>
            <a:xfrm>
              <a:off x="5736573" y="2454797"/>
              <a:ext cx="2677676" cy="115843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r"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A6B86"/>
                  </a:solidFill>
                  <a:effectLst/>
                  <a:uLnTx/>
                  <a:uFillTx/>
                  <a:latin typeface="Amazon Ember"/>
                  <a:ea typeface="+mn-ea"/>
                  <a:cs typeface="+mn-cs"/>
                </a:rPr>
                <a:t>Amazon EC2 instance</a:t>
              </a:r>
            </a:p>
          </p:txBody>
        </p:sp>
        <p:sp>
          <p:nvSpPr>
            <p:cNvPr id="13" name="TextBox 12">
              <a:extLst>
                <a:ext uri="{FF2B5EF4-FFF2-40B4-BE49-F238E27FC236}">
                  <a16:creationId xmlns:a16="http://schemas.microsoft.com/office/drawing/2014/main" id="{6F0EFA60-B864-2F49-93F5-6AC8EF19B091}"/>
                </a:ext>
              </a:extLst>
            </p:cNvPr>
            <p:cNvSpPr txBox="1"/>
            <p:nvPr/>
          </p:nvSpPr>
          <p:spPr>
            <a:xfrm>
              <a:off x="6780983" y="3062611"/>
              <a:ext cx="1192955" cy="338554"/>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pic>
          <p:nvPicPr>
            <p:cNvPr id="16" name="Graphic 15">
              <a:extLst>
                <a:ext uri="{FF2B5EF4-FFF2-40B4-BE49-F238E27FC236}">
                  <a16:creationId xmlns:a16="http://schemas.microsoft.com/office/drawing/2014/main" id="{7DF3A48E-C74C-304E-802A-BA0B590EE73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6205" y="2765356"/>
              <a:ext cx="635809" cy="635809"/>
            </a:xfrm>
            <a:prstGeom prst="rect">
              <a:avLst/>
            </a:prstGeom>
          </p:spPr>
        </p:pic>
        <p:sp>
          <p:nvSpPr>
            <p:cNvPr id="17" name="TextBox 16">
              <a:extLst>
                <a:ext uri="{FF2B5EF4-FFF2-40B4-BE49-F238E27FC236}">
                  <a16:creationId xmlns:a16="http://schemas.microsoft.com/office/drawing/2014/main" id="{D5A3D44E-2CDC-364E-821E-3C378E66E7E1}"/>
                </a:ext>
              </a:extLst>
            </p:cNvPr>
            <p:cNvSpPr txBox="1"/>
            <p:nvPr/>
          </p:nvSpPr>
          <p:spPr>
            <a:xfrm>
              <a:off x="10005207" y="3411275"/>
              <a:ext cx="1253485" cy="830997"/>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a:ea typeface="+mn-ea"/>
                  <a:cs typeface="+mn-cs"/>
                </a:rPr>
                <a:t>Amazon S3 bucket </a:t>
              </a:r>
              <a:r>
                <a:rPr kumimoji="0" lang="en-US" sz="1600" b="0" i="1" u="none" strike="noStrike" kern="1200" cap="none" spc="0" normalizeH="0" baseline="0" noProof="0">
                  <a:ln>
                    <a:noFill/>
                  </a:ln>
                  <a:solidFill>
                    <a:prstClr val="black"/>
                  </a:solidFill>
                  <a:effectLst/>
                  <a:uLnTx/>
                  <a:uFillTx/>
                  <a:latin typeface="Amazon Ember"/>
                  <a:ea typeface="+mn-ea"/>
                  <a:cs typeface="+mn-cs"/>
                </a:rPr>
                <a:t>photos</a:t>
              </a:r>
              <a:endParaRPr kumimoji="0" lang="en-US" sz="1600" b="0" i="0" u="none" strike="noStrike" kern="1200" cap="none" spc="0" normalizeH="0" baseline="0" noProof="0">
                <a:ln>
                  <a:noFill/>
                </a:ln>
                <a:solidFill>
                  <a:prstClr val="black"/>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D350F102-2DFE-3C41-B019-24298A2D82A3}"/>
                </a:ext>
              </a:extLst>
            </p:cNvPr>
            <p:cNvSpPr txBox="1"/>
            <p:nvPr/>
          </p:nvSpPr>
          <p:spPr>
            <a:xfrm>
              <a:off x="6590439" y="4798628"/>
              <a:ext cx="1037442" cy="338554"/>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a:ea typeface="+mn-ea"/>
                  <a:cs typeface="+mn-cs"/>
                </a:rPr>
                <a:t>IAM role</a:t>
              </a:r>
            </a:p>
          </p:txBody>
        </p:sp>
        <p:pic>
          <p:nvPicPr>
            <p:cNvPr id="19" name="Graphic 18">
              <a:extLst>
                <a:ext uri="{FF2B5EF4-FFF2-40B4-BE49-F238E27FC236}">
                  <a16:creationId xmlns:a16="http://schemas.microsoft.com/office/drawing/2014/main" id="{B2B56EF9-F4FF-C543-B07C-376794EB2F1B}"/>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42369" y="4374529"/>
              <a:ext cx="469900" cy="469900"/>
            </a:xfrm>
            <a:prstGeom prst="rect">
              <a:avLst/>
            </a:prstGeom>
          </p:spPr>
        </p:pic>
        <p:sp>
          <p:nvSpPr>
            <p:cNvPr id="20" name="TextBox 19">
              <a:extLst>
                <a:ext uri="{FF2B5EF4-FFF2-40B4-BE49-F238E27FC236}">
                  <a16:creationId xmlns:a16="http://schemas.microsoft.com/office/drawing/2014/main" id="{29FCC8F9-5F26-5C41-888C-23A0A9917B68}"/>
                </a:ext>
              </a:extLst>
            </p:cNvPr>
            <p:cNvSpPr txBox="1"/>
            <p:nvPr/>
          </p:nvSpPr>
          <p:spPr>
            <a:xfrm>
              <a:off x="9001237" y="4844794"/>
              <a:ext cx="1541378" cy="1077218"/>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a:ea typeface="+mn-ea"/>
                  <a:cs typeface="+mn-cs"/>
                </a:rPr>
                <a:t>IAM policy </a:t>
              </a:r>
              <a:r>
                <a:rPr kumimoji="0" lang="en-US" sz="1600" b="0" i="1" u="none" strike="noStrike" kern="1200" cap="none" spc="0" normalizeH="0" baseline="0" noProof="0">
                  <a:ln>
                    <a:noFill/>
                  </a:ln>
                  <a:solidFill>
                    <a:prstClr val="black"/>
                  </a:solidFill>
                  <a:effectLst/>
                  <a:uLnTx/>
                  <a:uFillTx/>
                  <a:latin typeface="Amazon Ember"/>
                  <a:ea typeface="+mn-ea"/>
                  <a:cs typeface="+mn-cs"/>
                </a:rPr>
                <a:t>grants access to photos bucket</a:t>
              </a:r>
            </a:p>
          </p:txBody>
        </p:sp>
        <p:pic>
          <p:nvPicPr>
            <p:cNvPr id="21" name="Graphic 20">
              <a:extLst>
                <a:ext uri="{FF2B5EF4-FFF2-40B4-BE49-F238E27FC236}">
                  <a16:creationId xmlns:a16="http://schemas.microsoft.com/office/drawing/2014/main" id="{5D77D14C-8EEF-2D4B-AEB6-371EF8DA1E6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3481" y="4367390"/>
              <a:ext cx="516890" cy="516890"/>
            </a:xfrm>
            <a:prstGeom prst="rect">
              <a:avLst/>
            </a:prstGeom>
          </p:spPr>
        </p:pic>
        <p:cxnSp>
          <p:nvCxnSpPr>
            <p:cNvPr id="23" name="Straight Arrow Connector 22">
              <a:extLst>
                <a:ext uri="{FF2B5EF4-FFF2-40B4-BE49-F238E27FC236}">
                  <a16:creationId xmlns:a16="http://schemas.microsoft.com/office/drawing/2014/main" id="{50AAB94B-4439-5E4C-8413-38A5ED9932BD}"/>
                </a:ext>
              </a:extLst>
            </p:cNvPr>
            <p:cNvCxnSpPr>
              <a:cxnSpLocks/>
              <a:stCxn id="19" idx="0"/>
              <a:endCxn id="12" idx="2"/>
            </p:cNvCxnSpPr>
            <p:nvPr/>
          </p:nvCxnSpPr>
          <p:spPr>
            <a:xfrm flipH="1" flipV="1">
              <a:off x="7075411" y="3613231"/>
              <a:ext cx="1908" cy="76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C0A777-4246-1B41-A581-D950A4ABE456}"/>
                </a:ext>
              </a:extLst>
            </p:cNvPr>
            <p:cNvSpPr txBox="1"/>
            <p:nvPr/>
          </p:nvSpPr>
          <p:spPr>
            <a:xfrm>
              <a:off x="7847011" y="4633946"/>
              <a:ext cx="973343" cy="338554"/>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cxnSp>
          <p:nvCxnSpPr>
            <p:cNvPr id="26" name="Straight Arrow Connector 25">
              <a:extLst>
                <a:ext uri="{FF2B5EF4-FFF2-40B4-BE49-F238E27FC236}">
                  <a16:creationId xmlns:a16="http://schemas.microsoft.com/office/drawing/2014/main" id="{F74246FE-E7D1-7A45-A69E-1396ED45B918}"/>
                </a:ext>
              </a:extLst>
            </p:cNvPr>
            <p:cNvCxnSpPr>
              <a:cxnSpLocks/>
              <a:stCxn id="21" idx="1"/>
              <a:endCxn id="19" idx="3"/>
            </p:cNvCxnSpPr>
            <p:nvPr/>
          </p:nvCxnSpPr>
          <p:spPr>
            <a:xfrm flipH="1" flipV="1">
              <a:off x="7312269" y="4609479"/>
              <a:ext cx="2201212" cy="1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0DB683-8D83-B04B-80FA-74D244A184A0}"/>
                </a:ext>
              </a:extLst>
            </p:cNvPr>
            <p:cNvSpPr txBox="1"/>
            <p:nvPr/>
          </p:nvSpPr>
          <p:spPr>
            <a:xfrm>
              <a:off x="7032912" y="3743770"/>
              <a:ext cx="1699504" cy="584775"/>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Role </a:t>
              </a:r>
              <a:r>
                <a:rPr kumimoji="0" lang="en-US" sz="1600" b="0" i="1"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assumed</a:t>
              </a:r>
              <a:r>
                <a:rPr kumimoji="0" lang="en-US" sz="16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by</a:t>
              </a:r>
              <a:br>
                <a:rPr kumimoji="0" lang="en-US" sz="16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the EC2 instance</a:t>
              </a:r>
            </a:p>
          </p:txBody>
        </p:sp>
        <p:cxnSp>
          <p:nvCxnSpPr>
            <p:cNvPr id="40" name="Straight Arrow Connector 39">
              <a:extLst>
                <a:ext uri="{FF2B5EF4-FFF2-40B4-BE49-F238E27FC236}">
                  <a16:creationId xmlns:a16="http://schemas.microsoft.com/office/drawing/2014/main" id="{77DD40B1-47CA-6847-9E3D-816C884E81B2}"/>
                </a:ext>
              </a:extLst>
            </p:cNvPr>
            <p:cNvCxnSpPr>
              <a:cxnSpLocks/>
            </p:cNvCxnSpPr>
            <p:nvPr/>
          </p:nvCxnSpPr>
          <p:spPr>
            <a:xfrm>
              <a:off x="8412875" y="3120152"/>
              <a:ext cx="16912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9785CA-BB9A-E04A-BEA1-3105190E8662}"/>
                </a:ext>
              </a:extLst>
            </p:cNvPr>
            <p:cNvSpPr txBox="1"/>
            <p:nvPr/>
          </p:nvSpPr>
          <p:spPr>
            <a:xfrm>
              <a:off x="8523787" y="1999834"/>
              <a:ext cx="1692879" cy="1077218"/>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has permissions to access the S3 bucket</a:t>
              </a:r>
            </a:p>
          </p:txBody>
        </p:sp>
        <p:sp>
          <p:nvSpPr>
            <p:cNvPr id="48" name="Oval 47">
              <a:extLst>
                <a:ext uri="{FF2B5EF4-FFF2-40B4-BE49-F238E27FC236}">
                  <a16:creationId xmlns:a16="http://schemas.microsoft.com/office/drawing/2014/main" id="{93D86B90-CAF3-E048-A09D-2660A5DDE790}"/>
                </a:ext>
              </a:extLst>
            </p:cNvPr>
            <p:cNvSpPr/>
            <p:nvPr/>
          </p:nvSpPr>
          <p:spPr>
            <a:xfrm>
              <a:off x="8194554" y="4932152"/>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mazon Ember"/>
                  <a:ea typeface="+mn-ea"/>
                  <a:cs typeface="+mn-cs"/>
                </a:rPr>
                <a:t>1</a:t>
              </a:r>
            </a:p>
          </p:txBody>
        </p:sp>
        <p:sp>
          <p:nvSpPr>
            <p:cNvPr id="49" name="Oval 48">
              <a:extLst>
                <a:ext uri="{FF2B5EF4-FFF2-40B4-BE49-F238E27FC236}">
                  <a16:creationId xmlns:a16="http://schemas.microsoft.com/office/drawing/2014/main" id="{56A5F209-213D-B946-B7DA-A47508578DC4}"/>
                </a:ext>
              </a:extLst>
            </p:cNvPr>
            <p:cNvSpPr/>
            <p:nvPr/>
          </p:nvSpPr>
          <p:spPr>
            <a:xfrm>
              <a:off x="6754657" y="3885297"/>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mazon Ember"/>
                  <a:ea typeface="+mn-ea"/>
                  <a:cs typeface="+mn-cs"/>
                </a:rPr>
                <a:t>2</a:t>
              </a:r>
            </a:p>
          </p:txBody>
        </p:sp>
        <p:sp>
          <p:nvSpPr>
            <p:cNvPr id="51" name="Oval 50">
              <a:extLst>
                <a:ext uri="{FF2B5EF4-FFF2-40B4-BE49-F238E27FC236}">
                  <a16:creationId xmlns:a16="http://schemas.microsoft.com/office/drawing/2014/main" id="{CD8A2209-9DB5-1549-A167-CEB437C109E5}"/>
                </a:ext>
              </a:extLst>
            </p:cNvPr>
            <p:cNvSpPr/>
            <p:nvPr/>
          </p:nvSpPr>
          <p:spPr>
            <a:xfrm>
              <a:off x="8986414" y="3216821"/>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mazon Ember"/>
                  <a:ea typeface="+mn-ea"/>
                  <a:cs typeface="+mn-cs"/>
                </a:rPr>
                <a:t>3</a:t>
              </a:r>
            </a:p>
          </p:txBody>
        </p:sp>
      </p:grpSp>
    </p:spTree>
    <p:custDataLst>
      <p:tags r:id="rId1"/>
    </p:custDataLst>
    <p:extLst>
      <p:ext uri="{BB962C8B-B14F-4D97-AF65-F5344CB8AC3E}">
        <p14:creationId xmlns:p14="http://schemas.microsoft.com/office/powerpoint/2010/main" val="447359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5" descr="A 3D pattern of ring shapes connected by lines">
            <a:extLst>
              <a:ext uri="{FF2B5EF4-FFF2-40B4-BE49-F238E27FC236}">
                <a16:creationId xmlns:a16="http://schemas.microsoft.com/office/drawing/2014/main" id="{162D0297-094C-AC3E-E84C-4B852A871FAD}"/>
              </a:ext>
            </a:extLst>
          </p:cNvPr>
          <p:cNvPicPr>
            <a:picLocks noChangeAspect="1"/>
          </p:cNvPicPr>
          <p:nvPr/>
        </p:nvPicPr>
        <p:blipFill rotWithShape="1">
          <a:blip r:embed="rId2"/>
          <a:srcRect/>
          <a:stretch/>
        </p:blipFill>
        <p:spPr>
          <a:xfrm>
            <a:off x="1" y="1"/>
            <a:ext cx="12192000" cy="6857999"/>
          </a:xfrm>
          <a:prstGeom prst="rect">
            <a:avLst/>
          </a:prstGeom>
        </p:spPr>
      </p:pic>
      <p:sp useBgFill="1">
        <p:nvSpPr>
          <p:cNvPr id="12" name="Freeform: Shape 11">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16C039-E261-DF42-FB49-ACDA2D79D0B9}"/>
              </a:ext>
            </a:extLst>
          </p:cNvPr>
          <p:cNvSpPr>
            <a:spLocks noGrp="1"/>
          </p:cNvSpPr>
          <p:nvPr>
            <p:ph type="title"/>
          </p:nvPr>
        </p:nvSpPr>
        <p:spPr>
          <a:xfrm>
            <a:off x="1037809" y="1071350"/>
            <a:ext cx="4775162" cy="1339382"/>
          </a:xfrm>
        </p:spPr>
        <p:txBody>
          <a:bodyPr>
            <a:normAutofit/>
          </a:bodyPr>
          <a:lstStyle/>
          <a:p>
            <a:pPr algn="ctr"/>
            <a:r>
              <a:rPr lang="en-US" sz="3600"/>
              <a:t>Note</a:t>
            </a:r>
          </a:p>
        </p:txBody>
      </p:sp>
      <p:sp>
        <p:nvSpPr>
          <p:cNvPr id="14"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BB93F6-1B1D-1235-8F0E-2D31087F7CE7}"/>
              </a:ext>
            </a:extLst>
          </p:cNvPr>
          <p:cNvSpPr>
            <a:spLocks noGrp="1"/>
          </p:cNvSpPr>
          <p:nvPr>
            <p:ph idx="1"/>
          </p:nvPr>
        </p:nvSpPr>
        <p:spPr>
          <a:xfrm>
            <a:off x="1189319" y="2547257"/>
            <a:ext cx="4458446" cy="3109740"/>
          </a:xfrm>
        </p:spPr>
        <p:txBody>
          <a:bodyPr anchor="ctr">
            <a:normAutofit/>
          </a:bodyPr>
          <a:lstStyle/>
          <a:p>
            <a:r>
              <a:rPr lang="en-US" sz="2000"/>
              <a:t>An IAM Group is NOT the same as a Security Group</a:t>
            </a:r>
          </a:p>
          <a:p>
            <a:r>
              <a:rPr lang="en-US" sz="2000"/>
              <a:t>A Security Group controls network traffic in and out of your AWS resource, for example in/out of your EC2 instance or your VPC</a:t>
            </a:r>
          </a:p>
          <a:p>
            <a:pPr marL="0" indent="0">
              <a:buNone/>
            </a:pPr>
            <a:endParaRPr lang="en-US" sz="2000"/>
          </a:p>
        </p:txBody>
      </p:sp>
      <p:sp>
        <p:nvSpPr>
          <p:cNvPr id="4" name="Slide Number Placeholder 3">
            <a:extLst>
              <a:ext uri="{FF2B5EF4-FFF2-40B4-BE49-F238E27FC236}">
                <a16:creationId xmlns:a16="http://schemas.microsoft.com/office/drawing/2014/main" id="{36AA6EDD-2351-5F79-A7CE-6843B927E7FB}"/>
              </a:ext>
            </a:extLst>
          </p:cNvPr>
          <p:cNvSpPr>
            <a:spLocks noGrp="1"/>
          </p:cNvSpPr>
          <p:nvPr>
            <p:ph type="sldNum" sz="quarter" idx="12"/>
          </p:nvPr>
        </p:nvSpPr>
        <p:spPr>
          <a:xfrm>
            <a:off x="8610600" y="6356350"/>
            <a:ext cx="2743200" cy="365125"/>
          </a:xfrm>
        </p:spPr>
        <p:txBody>
          <a:bodyPr>
            <a:normAutofit/>
          </a:bodyPr>
          <a:lstStyle/>
          <a:p>
            <a:pPr>
              <a:spcAft>
                <a:spcPts val="600"/>
              </a:spcAft>
            </a:pPr>
            <a:fld id="{5CB703C5-2DE6-4633-8BEE-FF414531704C}" type="slidenum">
              <a:rPr lang="en-US" sz="1000">
                <a:solidFill>
                  <a:srgbClr val="FFFFFF"/>
                </a:solidFill>
              </a:rPr>
              <a:pPr>
                <a:spcAft>
                  <a:spcPts val="600"/>
                </a:spcAft>
              </a:pPr>
              <a:t>43</a:t>
            </a:fld>
            <a:endParaRPr lang="en-US" sz="1000">
              <a:solidFill>
                <a:srgbClr val="FFFFFF"/>
              </a:solidFill>
            </a:endParaRPr>
          </a:p>
        </p:txBody>
      </p:sp>
      <p:sp>
        <p:nvSpPr>
          <p:cNvPr id="5" name="Footer Placeholder 4">
            <a:extLst>
              <a:ext uri="{FF2B5EF4-FFF2-40B4-BE49-F238E27FC236}">
                <a16:creationId xmlns:a16="http://schemas.microsoft.com/office/drawing/2014/main" id="{C14EA493-78A4-2818-F5C9-5A521D7B9989}"/>
              </a:ext>
            </a:extLst>
          </p:cNvPr>
          <p:cNvSpPr>
            <a:spLocks noGrp="1"/>
          </p:cNvSpPr>
          <p:nvPr>
            <p:ph type="ftr" sz="quarter" idx="11"/>
          </p:nvPr>
        </p:nvSpPr>
        <p:spPr>
          <a:xfrm>
            <a:off x="329466" y="6431730"/>
            <a:ext cx="4470400" cy="365125"/>
          </a:xfrm>
        </p:spPr>
        <p:txBody>
          <a:bodyPr/>
          <a:lstStyle/>
          <a:p>
            <a:r>
              <a:rPr lang="en-US" dirty="0">
                <a:solidFill>
                  <a:schemeClr val="bg1"/>
                </a:solidFill>
              </a:rPr>
              <a:t>© 2022 Joann J Ordille, joann.ordille@rutgers.edu</a:t>
            </a:r>
          </a:p>
        </p:txBody>
      </p:sp>
    </p:spTree>
    <p:extLst>
      <p:ext uri="{BB962C8B-B14F-4D97-AF65-F5344CB8AC3E}">
        <p14:creationId xmlns:p14="http://schemas.microsoft.com/office/powerpoint/2010/main" val="23430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5">
            <a:extLst>
              <a:ext uri="{FF2B5EF4-FFF2-40B4-BE49-F238E27FC236}">
                <a16:creationId xmlns:a16="http://schemas.microsoft.com/office/drawing/2014/main" id="{55A77104-8DED-D350-E9DD-1A1F2B1A329B}"/>
              </a:ext>
            </a:extLst>
          </p:cNvPr>
          <p:cNvPicPr>
            <a:picLocks noChangeAspect="1"/>
          </p:cNvPicPr>
          <p:nvPr/>
        </p:nvPicPr>
        <p:blipFill rotWithShape="1">
          <a:blip r:embed="rId2"/>
          <a:srcRect t="35" r="1" b="1"/>
          <a:stretch/>
        </p:blipFill>
        <p:spPr>
          <a:xfrm>
            <a:off x="-4243" y="10"/>
            <a:ext cx="12196243" cy="6857990"/>
          </a:xfrm>
          <a:prstGeom prst="rect">
            <a:avLst/>
          </a:prstGeom>
        </p:spPr>
      </p:pic>
      <p:sp>
        <p:nvSpPr>
          <p:cNvPr id="21" name="Rectangle 9">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Freeform: Shape 11">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12DB443-30EF-4D0C-9479-386850E8E472}"/>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a:t>AWS Networking and Content Delivery Module</a:t>
            </a:r>
          </a:p>
        </p:txBody>
      </p:sp>
      <p:sp>
        <p:nvSpPr>
          <p:cNvPr id="29" name="Freeform: Shape 13">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19" name="Rectangle 18">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23" name="Rectangle 22">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27" name="Rectangle 26">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19FD00A8-49C1-FD2D-7785-585AA4C8D29E}"/>
              </a:ext>
            </a:extLst>
          </p:cNvPr>
          <p:cNvSpPr>
            <a:spLocks noGrp="1"/>
          </p:cNvSpPr>
          <p:nvPr>
            <p:ph type="sldNum" sz="quarter" idx="12"/>
          </p:nvPr>
        </p:nvSpPr>
        <p:spPr>
          <a:xfrm>
            <a:off x="10018153" y="6356350"/>
            <a:ext cx="1852112" cy="365125"/>
          </a:xfrm>
        </p:spPr>
        <p:txBody>
          <a:bodyPr vert="horz" lIns="91440" tIns="45720" rIns="91440" bIns="45720" rtlCol="0" anchor="ctr">
            <a:normAutofit/>
          </a:bodyPr>
          <a:lstStyle/>
          <a:p>
            <a:pPr>
              <a:spcAft>
                <a:spcPts val="600"/>
              </a:spcAft>
              <a:defRPr/>
            </a:pPr>
            <a:fld id="{5CB703C5-2DE6-4633-8BEE-FF414531704C}" type="slidenum">
              <a:rPr lang="en-US">
                <a:solidFill>
                  <a:srgbClr val="FFFFFF"/>
                </a:solidFill>
                <a:latin typeface="Calibri" panose="020F0502020204030204"/>
              </a:rPr>
              <a:pPr>
                <a:spcAft>
                  <a:spcPts val="600"/>
                </a:spcAft>
                <a:defRPr/>
              </a:pPr>
              <a:t>44</a:t>
            </a:fld>
            <a:endParaRPr lang="en-US">
              <a:solidFill>
                <a:srgbClr val="FFFFFF"/>
              </a:solidFill>
              <a:latin typeface="Calibri" panose="020F0502020204030204"/>
            </a:endParaRPr>
          </a:p>
        </p:txBody>
      </p:sp>
      <p:sp>
        <p:nvSpPr>
          <p:cNvPr id="5" name="Footer Placeholder 4">
            <a:extLst>
              <a:ext uri="{FF2B5EF4-FFF2-40B4-BE49-F238E27FC236}">
                <a16:creationId xmlns:a16="http://schemas.microsoft.com/office/drawing/2014/main" id="{B1429918-14CC-6527-F2CD-9EFD95D529F2}"/>
              </a:ext>
            </a:extLst>
          </p:cNvPr>
          <p:cNvSpPr>
            <a:spLocks noGrp="1"/>
          </p:cNvSpPr>
          <p:nvPr>
            <p:ph type="ftr" sz="quarter" idx="11"/>
          </p:nvPr>
        </p:nvSpPr>
        <p:spPr>
          <a:xfrm>
            <a:off x="3381360" y="6474299"/>
            <a:ext cx="4470400" cy="365125"/>
          </a:xfrm>
        </p:spPr>
        <p:txBody>
          <a:bodyPr/>
          <a:lstStyle/>
          <a:p>
            <a:r>
              <a:rPr lang="en-US" dirty="0">
                <a:solidFill>
                  <a:schemeClr val="bg1"/>
                </a:solidFill>
              </a:rPr>
              <a:t>© 2022 Joann J Ordille, joann.ordille@rutgers.edu</a:t>
            </a:r>
          </a:p>
        </p:txBody>
      </p:sp>
    </p:spTree>
    <p:extLst>
      <p:ext uri="{BB962C8B-B14F-4D97-AF65-F5344CB8AC3E}">
        <p14:creationId xmlns:p14="http://schemas.microsoft.com/office/powerpoint/2010/main" val="222715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E968A6-9B97-88EA-C7AA-1F0D70F95705}"/>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930176A1-BCF0-4712-97A6-6B495F55390B}"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45</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D85C534C-70CB-4075-956B-28C75E8CD01F}"/>
              </a:ext>
            </a:extLst>
          </p:cNvPr>
          <p:cNvSpPr>
            <a:spLocks noGrp="1"/>
          </p:cNvSpPr>
          <p:nvPr>
            <p:ph type="title"/>
          </p:nvPr>
        </p:nvSpPr>
        <p:spPr/>
        <p:txBody>
          <a:bodyPr/>
          <a:lstStyle/>
          <a:p>
            <a:r>
              <a:rPr lang="en-US"/>
              <a:t>Networks</a:t>
            </a:r>
          </a:p>
        </p:txBody>
      </p:sp>
      <p:grpSp>
        <p:nvGrpSpPr>
          <p:cNvPr id="30" name="Group 29" descr="Two subnets consisting of three computers each connected through a router.">
            <a:extLst>
              <a:ext uri="{FF2B5EF4-FFF2-40B4-BE49-F238E27FC236}">
                <a16:creationId xmlns:a16="http://schemas.microsoft.com/office/drawing/2014/main" id="{DFB58A4B-2190-C5CE-1182-7D45C5153CB1}"/>
              </a:ext>
            </a:extLst>
          </p:cNvPr>
          <p:cNvGrpSpPr/>
          <p:nvPr/>
        </p:nvGrpSpPr>
        <p:grpSpPr>
          <a:xfrm>
            <a:off x="898255" y="1803128"/>
            <a:ext cx="10395491" cy="4058650"/>
            <a:chOff x="898255" y="1803128"/>
            <a:chExt cx="10395491" cy="4058650"/>
          </a:xfrm>
        </p:grpSpPr>
        <p:grpSp>
          <p:nvGrpSpPr>
            <p:cNvPr id="45" name="Group 44" descr="two subnets consisting of three computers each connected through a router.">
              <a:extLst>
                <a:ext uri="{FF2B5EF4-FFF2-40B4-BE49-F238E27FC236}">
                  <a16:creationId xmlns:a16="http://schemas.microsoft.com/office/drawing/2014/main" id="{16CFBCC5-309D-4369-9060-0BEE7C7AB8B9}"/>
                </a:ext>
              </a:extLst>
            </p:cNvPr>
            <p:cNvGrpSpPr/>
            <p:nvPr/>
          </p:nvGrpSpPr>
          <p:grpSpPr>
            <a:xfrm>
              <a:off x="898255" y="1803128"/>
              <a:ext cx="10395491" cy="4058650"/>
              <a:chOff x="891329" y="1803128"/>
              <a:chExt cx="10395491" cy="4058650"/>
            </a:xfrm>
          </p:grpSpPr>
          <p:pic>
            <p:nvPicPr>
              <p:cNvPr id="6" name="Graphic 5">
                <a:extLst>
                  <a:ext uri="{FF2B5EF4-FFF2-40B4-BE49-F238E27FC236}">
                    <a16:creationId xmlns:a16="http://schemas.microsoft.com/office/drawing/2014/main" id="{3F4C4926-D38A-4915-A197-44A5DF76A61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1803128"/>
                <a:ext cx="914400" cy="914400"/>
              </a:xfrm>
              <a:prstGeom prst="rect">
                <a:avLst/>
              </a:prstGeom>
            </p:spPr>
          </p:pic>
          <p:pic>
            <p:nvPicPr>
              <p:cNvPr id="8" name="Graphic 7">
                <a:extLst>
                  <a:ext uri="{FF2B5EF4-FFF2-40B4-BE49-F238E27FC236}">
                    <a16:creationId xmlns:a16="http://schemas.microsoft.com/office/drawing/2014/main" id="{667C6097-B4CD-4089-861C-66D855D81F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3375253"/>
                <a:ext cx="914400" cy="914400"/>
              </a:xfrm>
              <a:prstGeom prst="rect">
                <a:avLst/>
              </a:prstGeom>
            </p:spPr>
          </p:pic>
          <p:cxnSp>
            <p:nvCxnSpPr>
              <p:cNvPr id="19" name="Straight Connector 18">
                <a:extLst>
                  <a:ext uri="{FF2B5EF4-FFF2-40B4-BE49-F238E27FC236}">
                    <a16:creationId xmlns:a16="http://schemas.microsoft.com/office/drawing/2014/main" id="{E901388A-7ACF-45E3-A0A9-28D56D34AA63}"/>
                  </a:ext>
                </a:extLst>
              </p:cNvPr>
              <p:cNvCxnSpPr>
                <a:cxnSpLocks/>
                <a:stCxn id="8" idx="3"/>
                <a:endCxn id="31" idx="1"/>
              </p:cNvCxnSpPr>
              <p:nvPr/>
            </p:nvCxnSpPr>
            <p:spPr>
              <a:xfrm flipV="1">
                <a:off x="1805729" y="3832452"/>
                <a:ext cx="1309381" cy="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7A674E8-CEA3-416B-AD0C-29C40A1DD4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4947378"/>
                <a:ext cx="914400" cy="914400"/>
              </a:xfrm>
              <a:prstGeom prst="rect">
                <a:avLst/>
              </a:prstGeom>
            </p:spPr>
          </p:pic>
          <p:sp>
            <p:nvSpPr>
              <p:cNvPr id="31" name="TextBox 30">
                <a:extLst>
                  <a:ext uri="{FF2B5EF4-FFF2-40B4-BE49-F238E27FC236}">
                    <a16:creationId xmlns:a16="http://schemas.microsoft.com/office/drawing/2014/main" id="{5F215D48-E0B6-4F9D-8C2F-FC26FEA7BD05}"/>
                  </a:ext>
                </a:extLst>
              </p:cNvPr>
              <p:cNvSpPr txBox="1"/>
              <p:nvPr/>
            </p:nvSpPr>
            <p:spPr>
              <a:xfrm>
                <a:off x="3115110" y="3632397"/>
                <a:ext cx="1207382" cy="400110"/>
              </a:xfrm>
              <a:prstGeom prst="rect">
                <a:avLst/>
              </a:prstGeom>
              <a:noFill/>
              <a:ln>
                <a:solidFill>
                  <a:schemeClr val="tx1"/>
                </a:solidFill>
              </a:ln>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 1</a:t>
                </a:r>
              </a:p>
            </p:txBody>
          </p:sp>
          <p:cxnSp>
            <p:nvCxnSpPr>
              <p:cNvPr id="38" name="Straight Connector 37">
                <a:extLst>
                  <a:ext uri="{FF2B5EF4-FFF2-40B4-BE49-F238E27FC236}">
                    <a16:creationId xmlns:a16="http://schemas.microsoft.com/office/drawing/2014/main" id="{F931899C-4BE0-45DF-8ACE-3CB5E901FA07}"/>
                  </a:ext>
                </a:extLst>
              </p:cNvPr>
              <p:cNvCxnSpPr>
                <a:stCxn id="31" idx="3"/>
                <a:endCxn id="12" idx="1"/>
              </p:cNvCxnSpPr>
              <p:nvPr/>
            </p:nvCxnSpPr>
            <p:spPr>
              <a:xfrm>
                <a:off x="4322492" y="3832452"/>
                <a:ext cx="1309382" cy="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AF27ACBD-7E0C-4855-848A-3A23E259AE7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1874" y="3375253"/>
                <a:ext cx="914400" cy="914400"/>
              </a:xfrm>
              <a:prstGeom prst="rect">
                <a:avLst/>
              </a:prstGeom>
            </p:spPr>
          </p:pic>
          <p:sp>
            <p:nvSpPr>
              <p:cNvPr id="33" name="TextBox 32">
                <a:extLst>
                  <a:ext uri="{FF2B5EF4-FFF2-40B4-BE49-F238E27FC236}">
                    <a16:creationId xmlns:a16="http://schemas.microsoft.com/office/drawing/2014/main" id="{99A1C466-76F6-4E68-B902-BEE86E14D3DF}"/>
                  </a:ext>
                </a:extLst>
              </p:cNvPr>
              <p:cNvSpPr txBox="1"/>
              <p:nvPr/>
            </p:nvSpPr>
            <p:spPr>
              <a:xfrm>
                <a:off x="5626159" y="4449238"/>
                <a:ext cx="939681" cy="400110"/>
              </a:xfrm>
              <a:prstGeom prst="rect">
                <a:avLst/>
              </a:prstGeom>
              <a:noFill/>
            </p:spPr>
            <p:txBody>
              <a:bodyPr wrap="non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Router</a:t>
                </a:r>
              </a:p>
            </p:txBody>
          </p:sp>
          <p:cxnSp>
            <p:nvCxnSpPr>
              <p:cNvPr id="43" name="Straight Connector 42">
                <a:extLst>
                  <a:ext uri="{FF2B5EF4-FFF2-40B4-BE49-F238E27FC236}">
                    <a16:creationId xmlns:a16="http://schemas.microsoft.com/office/drawing/2014/main" id="{83C7B623-DD7C-4720-B932-A03A601FC229}"/>
                  </a:ext>
                </a:extLst>
              </p:cNvPr>
              <p:cNvCxnSpPr>
                <a:cxnSpLocks/>
                <a:stCxn id="32" idx="1"/>
                <a:endCxn id="12" idx="3"/>
              </p:cNvCxnSpPr>
              <p:nvPr/>
            </p:nvCxnSpPr>
            <p:spPr>
              <a:xfrm flipH="1">
                <a:off x="6546274" y="3832452"/>
                <a:ext cx="1418386"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26C6E1-FEA5-48BF-B449-645379BDBFD0}"/>
                  </a:ext>
                </a:extLst>
              </p:cNvPr>
              <p:cNvSpPr txBox="1"/>
              <p:nvPr/>
            </p:nvSpPr>
            <p:spPr>
              <a:xfrm>
                <a:off x="7964660" y="3632397"/>
                <a:ext cx="1207382" cy="400110"/>
              </a:xfrm>
              <a:prstGeom prst="rect">
                <a:avLst/>
              </a:prstGeom>
              <a:noFill/>
              <a:ln>
                <a:solidFill>
                  <a:schemeClr val="tx1"/>
                </a:solidFill>
              </a:ln>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 2</a:t>
                </a:r>
              </a:p>
            </p:txBody>
          </p:sp>
          <p:pic>
            <p:nvPicPr>
              <p:cNvPr id="13" name="Graphic 12">
                <a:extLst>
                  <a:ext uri="{FF2B5EF4-FFF2-40B4-BE49-F238E27FC236}">
                    <a16:creationId xmlns:a16="http://schemas.microsoft.com/office/drawing/2014/main" id="{DD6ED128-AB4F-4594-8B52-68489906743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1803128"/>
                <a:ext cx="914400" cy="914400"/>
              </a:xfrm>
              <a:prstGeom prst="rect">
                <a:avLst/>
              </a:prstGeom>
            </p:spPr>
          </p:pic>
          <p:cxnSp>
            <p:nvCxnSpPr>
              <p:cNvPr id="25" name="Straight Connector 24">
                <a:extLst>
                  <a:ext uri="{FF2B5EF4-FFF2-40B4-BE49-F238E27FC236}">
                    <a16:creationId xmlns:a16="http://schemas.microsoft.com/office/drawing/2014/main" id="{B02B3B37-054C-45AC-9FBA-0FA19C859BBA}"/>
                  </a:ext>
                </a:extLst>
              </p:cNvPr>
              <p:cNvCxnSpPr>
                <a:cxnSpLocks/>
                <a:stCxn id="32" idx="3"/>
                <a:endCxn id="14" idx="1"/>
              </p:cNvCxnSpPr>
              <p:nvPr/>
            </p:nvCxnSpPr>
            <p:spPr>
              <a:xfrm>
                <a:off x="9172042" y="3832452"/>
                <a:ext cx="1200378" cy="1"/>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844F5B0-BA50-4372-A3D2-2C52A10AE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3375253"/>
                <a:ext cx="914400" cy="914400"/>
              </a:xfrm>
              <a:prstGeom prst="rect">
                <a:avLst/>
              </a:prstGeom>
            </p:spPr>
          </p:pic>
          <p:pic>
            <p:nvPicPr>
              <p:cNvPr id="15" name="Graphic 14">
                <a:extLst>
                  <a:ext uri="{FF2B5EF4-FFF2-40B4-BE49-F238E27FC236}">
                    <a16:creationId xmlns:a16="http://schemas.microsoft.com/office/drawing/2014/main" id="{01E293D9-2971-478E-B1B5-E626E416CEF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4947378"/>
                <a:ext cx="914400" cy="914400"/>
              </a:xfrm>
              <a:prstGeom prst="rect">
                <a:avLst/>
              </a:prstGeom>
            </p:spPr>
          </p:pic>
        </p:grpSp>
        <p:cxnSp>
          <p:nvCxnSpPr>
            <p:cNvPr id="9" name="Elbow Connector 8">
              <a:extLst>
                <a:ext uri="{FF2B5EF4-FFF2-40B4-BE49-F238E27FC236}">
                  <a16:creationId xmlns:a16="http://schemas.microsoft.com/office/drawing/2014/main" id="{8ADF22D2-D261-878E-A1DF-DDE679E726B8}"/>
                </a:ext>
              </a:extLst>
            </p:cNvPr>
            <p:cNvCxnSpPr>
              <a:stCxn id="6" idx="3"/>
            </p:cNvCxnSpPr>
            <p:nvPr/>
          </p:nvCxnSpPr>
          <p:spPr>
            <a:xfrm>
              <a:off x="1812655" y="2260328"/>
              <a:ext cx="1309381" cy="15721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DC314B63-9F39-E64F-275B-B8C43301C847}"/>
                </a:ext>
              </a:extLst>
            </p:cNvPr>
            <p:cNvCxnSpPr>
              <a:stCxn id="10" idx="3"/>
            </p:cNvCxnSpPr>
            <p:nvPr/>
          </p:nvCxnSpPr>
          <p:spPr>
            <a:xfrm flipV="1">
              <a:off x="1812655" y="4032507"/>
              <a:ext cx="1309381" cy="137207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4BF1C0D5-D76E-A2FA-4E76-98701D8717B6}"/>
                </a:ext>
              </a:extLst>
            </p:cNvPr>
            <p:cNvCxnSpPr>
              <a:stCxn id="13" idx="1"/>
            </p:cNvCxnSpPr>
            <p:nvPr/>
          </p:nvCxnSpPr>
          <p:spPr>
            <a:xfrm rot="10800000" flipV="1">
              <a:off x="9178968" y="2260328"/>
              <a:ext cx="1200378" cy="15721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76766006-1818-BCA4-367C-2B57F958C2BE}"/>
                </a:ext>
              </a:extLst>
            </p:cNvPr>
            <p:cNvCxnSpPr>
              <a:stCxn id="32" idx="3"/>
              <a:endCxn id="15" idx="1"/>
            </p:cNvCxnSpPr>
            <p:nvPr/>
          </p:nvCxnSpPr>
          <p:spPr>
            <a:xfrm>
              <a:off x="9178968" y="3832452"/>
              <a:ext cx="1200378" cy="1572126"/>
            </a:xfrm>
            <a:prstGeom prst="bentConnector3">
              <a:avLst>
                <a:gd name="adj1" fmla="val -165"/>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19624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0ADB50-81AC-AF11-3595-80C07D052EC4}"/>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930176A1-BCF0-4712-97A6-6B495F55390B}"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46</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a:t>IP addresses</a:t>
            </a:r>
          </a:p>
        </p:txBody>
      </p:sp>
      <p:grpSp>
        <p:nvGrpSpPr>
          <p:cNvPr id="24" name="Group 23" descr="IP address format described in notes.">
            <a:extLst>
              <a:ext uri="{FF2B5EF4-FFF2-40B4-BE49-F238E27FC236}">
                <a16:creationId xmlns:a16="http://schemas.microsoft.com/office/drawing/2014/main" id="{B1FC5099-B137-4F33-9BD8-F96566D5ECE6}"/>
              </a:ext>
              <a:ext uri="{C183D7F6-B498-43B3-948B-1728B52AA6E4}">
                <adec:decorative xmlns:adec="http://schemas.microsoft.com/office/drawing/2017/decorative" val="0"/>
              </a:ext>
            </a:extLst>
          </p:cNvPr>
          <p:cNvGrpSpPr/>
          <p:nvPr/>
        </p:nvGrpSpPr>
        <p:grpSpPr>
          <a:xfrm>
            <a:off x="1165135" y="2533334"/>
            <a:ext cx="9861730" cy="2676356"/>
            <a:chOff x="1165135" y="2533334"/>
            <a:chExt cx="9861730" cy="2676356"/>
          </a:xfrm>
        </p:grpSpPr>
        <p:grpSp>
          <p:nvGrpSpPr>
            <p:cNvPr id="16" name="Group 15">
              <a:extLst>
                <a:ext uri="{FF2B5EF4-FFF2-40B4-BE49-F238E27FC236}">
                  <a16:creationId xmlns:a16="http://schemas.microsoft.com/office/drawing/2014/main" id="{40FA2857-638B-474B-83A8-E6625CF8355D}"/>
                </a:ext>
              </a:extLst>
            </p:cNvPr>
            <p:cNvGrpSpPr/>
            <p:nvPr/>
          </p:nvGrpSpPr>
          <p:grpSpPr>
            <a:xfrm>
              <a:off x="1165135" y="2533334"/>
              <a:ext cx="1864613" cy="2676356"/>
              <a:chOff x="1165135" y="2533334"/>
              <a:chExt cx="1864613" cy="2676356"/>
            </a:xfrm>
          </p:grpSpPr>
          <p:sp>
            <p:nvSpPr>
              <p:cNvPr id="5" name="TextBox 4">
                <a:extLst>
                  <a:ext uri="{FF2B5EF4-FFF2-40B4-BE49-F238E27FC236}">
                    <a16:creationId xmlns:a16="http://schemas.microsoft.com/office/drawing/2014/main" id="{3A4190F8-F382-4866-B900-AE5BFF9DD908}"/>
                  </a:ext>
                </a:extLst>
              </p:cNvPr>
              <p:cNvSpPr txBox="1"/>
              <p:nvPr/>
            </p:nvSpPr>
            <p:spPr>
              <a:xfrm>
                <a:off x="1690118" y="2533334"/>
                <a:ext cx="814647"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18" name="Arrow: Down 17" descr="down arrow">
                <a:extLst>
                  <a:ext uri="{FF2B5EF4-FFF2-40B4-BE49-F238E27FC236}">
                    <a16:creationId xmlns:a16="http://schemas.microsoft.com/office/drawing/2014/main" id="{9A06826B-4B98-47DD-A40C-78AE0A0135E5}"/>
                  </a:ext>
                </a:extLst>
              </p:cNvPr>
              <p:cNvSpPr/>
              <p:nvPr/>
            </p:nvSpPr>
            <p:spPr>
              <a:xfrm>
                <a:off x="19546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12" name="TextBox 11">
                <a:extLst>
                  <a:ext uri="{FF2B5EF4-FFF2-40B4-BE49-F238E27FC236}">
                    <a16:creationId xmlns:a16="http://schemas.microsoft.com/office/drawing/2014/main" id="{69EFD3FF-64EC-4C60-97DB-39E8DD0320DA}"/>
                  </a:ext>
                </a:extLst>
              </p:cNvPr>
              <p:cNvSpPr txBox="1"/>
              <p:nvPr/>
            </p:nvSpPr>
            <p:spPr>
              <a:xfrm>
                <a:off x="1165135" y="4686470"/>
                <a:ext cx="1864613"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11000000</a:t>
                </a:r>
              </a:p>
            </p:txBody>
          </p:sp>
        </p:grpSp>
        <p:sp>
          <p:nvSpPr>
            <p:cNvPr id="9" name="TextBox 8">
              <a:extLst>
                <a:ext uri="{FF2B5EF4-FFF2-40B4-BE49-F238E27FC236}">
                  <a16:creationId xmlns:a16="http://schemas.microsoft.com/office/drawing/2014/main" id="{79AA2476-8A95-4A39-B1AF-645B47091DD5}"/>
                </a:ext>
              </a:extLst>
            </p:cNvPr>
            <p:cNvSpPr txBox="1"/>
            <p:nvPr/>
          </p:nvSpPr>
          <p:spPr>
            <a:xfrm>
              <a:off x="3022971" y="2533334"/>
              <a:ext cx="814647" cy="523220"/>
            </a:xfrm>
            <a:prstGeom prst="rect">
              <a:avLst/>
            </a:prstGeom>
            <a:noFill/>
            <a:ln>
              <a:noFill/>
            </a:ln>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7" name="Group 16">
              <a:extLst>
                <a:ext uri="{FF2B5EF4-FFF2-40B4-BE49-F238E27FC236}">
                  <a16:creationId xmlns:a16="http://schemas.microsoft.com/office/drawing/2014/main" id="{4D84152E-7ED9-4409-9518-02FD30F5FB5F}"/>
                </a:ext>
              </a:extLst>
            </p:cNvPr>
            <p:cNvGrpSpPr/>
            <p:nvPr/>
          </p:nvGrpSpPr>
          <p:grpSpPr>
            <a:xfrm>
              <a:off x="3830841" y="2533334"/>
              <a:ext cx="1864613" cy="2676356"/>
              <a:chOff x="4005835" y="2533334"/>
              <a:chExt cx="1864613" cy="2676356"/>
            </a:xfrm>
          </p:grpSpPr>
          <p:sp>
            <p:nvSpPr>
              <p:cNvPr id="6" name="TextBox 5">
                <a:extLst>
                  <a:ext uri="{FF2B5EF4-FFF2-40B4-BE49-F238E27FC236}">
                    <a16:creationId xmlns:a16="http://schemas.microsoft.com/office/drawing/2014/main" id="{B5D61CD2-BCB0-49A5-9EDE-F8CCD1F21A1D}"/>
                  </a:ext>
                </a:extLst>
              </p:cNvPr>
              <p:cNvSpPr txBox="1"/>
              <p:nvPr/>
            </p:nvSpPr>
            <p:spPr>
              <a:xfrm>
                <a:off x="4740811" y="2533334"/>
                <a:ext cx="394660"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9" name="Arrow: Down 18" descr="down arrow">
                <a:extLst>
                  <a:ext uri="{FF2B5EF4-FFF2-40B4-BE49-F238E27FC236}">
                    <a16:creationId xmlns:a16="http://schemas.microsoft.com/office/drawing/2014/main" id="{DACD3BD3-C9B4-4BFD-8D4D-825D53009629}"/>
                  </a:ext>
                </a:extLst>
              </p:cNvPr>
              <p:cNvSpPr/>
              <p:nvPr/>
            </p:nvSpPr>
            <p:spPr>
              <a:xfrm>
                <a:off x="47953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13" name="TextBox 12">
                <a:extLst>
                  <a:ext uri="{FF2B5EF4-FFF2-40B4-BE49-F238E27FC236}">
                    <a16:creationId xmlns:a16="http://schemas.microsoft.com/office/drawing/2014/main" id="{F98ED014-D440-4AFB-984E-5D95F827FC6B}"/>
                  </a:ext>
                </a:extLst>
              </p:cNvPr>
              <p:cNvSpPr txBox="1"/>
              <p:nvPr/>
            </p:nvSpPr>
            <p:spPr>
              <a:xfrm>
                <a:off x="4005835" y="4686470"/>
                <a:ext cx="1864613"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a:t>
                </a:r>
              </a:p>
            </p:txBody>
          </p:sp>
        </p:grpSp>
        <p:sp>
          <p:nvSpPr>
            <p:cNvPr id="10" name="TextBox 9">
              <a:extLst>
                <a:ext uri="{FF2B5EF4-FFF2-40B4-BE49-F238E27FC236}">
                  <a16:creationId xmlns:a16="http://schemas.microsoft.com/office/drawing/2014/main" id="{56A1FEF2-BD83-4F60-B2B3-F21832C33498}"/>
                </a:ext>
              </a:extLst>
            </p:cNvPr>
            <p:cNvSpPr txBox="1"/>
            <p:nvPr/>
          </p:nvSpPr>
          <p:spPr>
            <a:xfrm>
              <a:off x="5688677" y="2533334"/>
              <a:ext cx="814647" cy="523220"/>
            </a:xfrm>
            <a:prstGeom prst="rect">
              <a:avLst/>
            </a:prstGeom>
            <a:noFill/>
            <a:ln>
              <a:noFill/>
            </a:ln>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2" name="Group 21">
              <a:extLst>
                <a:ext uri="{FF2B5EF4-FFF2-40B4-BE49-F238E27FC236}">
                  <a16:creationId xmlns:a16="http://schemas.microsoft.com/office/drawing/2014/main" id="{FA3909AB-7399-4202-8519-6B74CE6C2493}"/>
                </a:ext>
              </a:extLst>
            </p:cNvPr>
            <p:cNvGrpSpPr/>
            <p:nvPr/>
          </p:nvGrpSpPr>
          <p:grpSpPr>
            <a:xfrm>
              <a:off x="6496547" y="2533334"/>
              <a:ext cx="1864613" cy="2676356"/>
              <a:chOff x="6636542" y="2533334"/>
              <a:chExt cx="1864613" cy="2676356"/>
            </a:xfrm>
          </p:grpSpPr>
          <p:sp>
            <p:nvSpPr>
              <p:cNvPr id="7" name="TextBox 6">
                <a:extLst>
                  <a:ext uri="{FF2B5EF4-FFF2-40B4-BE49-F238E27FC236}">
                    <a16:creationId xmlns:a16="http://schemas.microsoft.com/office/drawing/2014/main" id="{AF4603A9-400C-41F2-9961-DF7A7C0EC0F2}"/>
                  </a:ext>
                </a:extLst>
              </p:cNvPr>
              <p:cNvSpPr txBox="1"/>
              <p:nvPr/>
            </p:nvSpPr>
            <p:spPr>
              <a:xfrm>
                <a:off x="7371518" y="2533334"/>
                <a:ext cx="394660"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0" name="Arrow: Down 19" descr="down arrow">
                <a:extLst>
                  <a:ext uri="{FF2B5EF4-FFF2-40B4-BE49-F238E27FC236}">
                    <a16:creationId xmlns:a16="http://schemas.microsoft.com/office/drawing/2014/main" id="{CDCCC6AD-3487-4425-BF99-0F21E99147B0}"/>
                  </a:ext>
                </a:extLst>
              </p:cNvPr>
              <p:cNvSpPr/>
              <p:nvPr/>
            </p:nvSpPr>
            <p:spPr>
              <a:xfrm>
                <a:off x="742607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14" name="TextBox 13">
                <a:extLst>
                  <a:ext uri="{FF2B5EF4-FFF2-40B4-BE49-F238E27FC236}">
                    <a16:creationId xmlns:a16="http://schemas.microsoft.com/office/drawing/2014/main" id="{F23A0D1B-AF82-495E-AE97-CFC8ADAD0B98}"/>
                  </a:ext>
                </a:extLst>
              </p:cNvPr>
              <p:cNvSpPr txBox="1"/>
              <p:nvPr/>
            </p:nvSpPr>
            <p:spPr>
              <a:xfrm>
                <a:off x="6636542" y="4686470"/>
                <a:ext cx="1864613"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00000010</a:t>
                </a:r>
              </a:p>
            </p:txBody>
          </p:sp>
        </p:grpSp>
        <p:sp>
          <p:nvSpPr>
            <p:cNvPr id="11" name="TextBox 10">
              <a:extLst>
                <a:ext uri="{FF2B5EF4-FFF2-40B4-BE49-F238E27FC236}">
                  <a16:creationId xmlns:a16="http://schemas.microsoft.com/office/drawing/2014/main" id="{8EB8DFCA-6656-40E0-9527-53F4043D97D7}"/>
                </a:ext>
              </a:extLst>
            </p:cNvPr>
            <p:cNvSpPr txBox="1"/>
            <p:nvPr/>
          </p:nvSpPr>
          <p:spPr>
            <a:xfrm>
              <a:off x="8354383" y="2533334"/>
              <a:ext cx="814647" cy="523220"/>
            </a:xfrm>
            <a:prstGeom prst="rect">
              <a:avLst/>
            </a:prstGeom>
            <a:noFill/>
            <a:ln>
              <a:noFill/>
            </a:ln>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3" name="Group 22">
              <a:extLst>
                <a:ext uri="{FF2B5EF4-FFF2-40B4-BE49-F238E27FC236}">
                  <a16:creationId xmlns:a16="http://schemas.microsoft.com/office/drawing/2014/main" id="{005D0DD3-2319-4F09-B0A5-CA4E417A4078}"/>
                </a:ext>
              </a:extLst>
            </p:cNvPr>
            <p:cNvGrpSpPr/>
            <p:nvPr/>
          </p:nvGrpSpPr>
          <p:grpSpPr>
            <a:xfrm>
              <a:off x="9162252" y="2533334"/>
              <a:ext cx="1864613" cy="2676356"/>
              <a:chOff x="9162252" y="2533334"/>
              <a:chExt cx="1864613" cy="2676356"/>
            </a:xfrm>
          </p:grpSpPr>
          <p:sp>
            <p:nvSpPr>
              <p:cNvPr id="8" name="TextBox 7">
                <a:extLst>
                  <a:ext uri="{FF2B5EF4-FFF2-40B4-BE49-F238E27FC236}">
                    <a16:creationId xmlns:a16="http://schemas.microsoft.com/office/drawing/2014/main" id="{FF023EC7-8F3A-4F9D-86C6-EED05D2E2430}"/>
                  </a:ext>
                </a:extLst>
              </p:cNvPr>
              <p:cNvSpPr txBox="1"/>
              <p:nvPr/>
            </p:nvSpPr>
            <p:spPr>
              <a:xfrm>
                <a:off x="9897228" y="2533334"/>
                <a:ext cx="394660"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21" name="Arrow: Down 20" descr="down arrow">
                <a:extLst>
                  <a:ext uri="{FF2B5EF4-FFF2-40B4-BE49-F238E27FC236}">
                    <a16:creationId xmlns:a16="http://schemas.microsoft.com/office/drawing/2014/main" id="{E73C3CDE-40C4-448C-8E07-4E81ADC7825D}"/>
                  </a:ext>
                </a:extLst>
              </p:cNvPr>
              <p:cNvSpPr/>
              <p:nvPr/>
            </p:nvSpPr>
            <p:spPr>
              <a:xfrm>
                <a:off x="995178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15" name="TextBox 14">
                <a:extLst>
                  <a:ext uri="{FF2B5EF4-FFF2-40B4-BE49-F238E27FC236}">
                    <a16:creationId xmlns:a16="http://schemas.microsoft.com/office/drawing/2014/main" id="{00D60233-253B-41EA-86B5-53E14BCD47E4}"/>
                  </a:ext>
                </a:extLst>
              </p:cNvPr>
              <p:cNvSpPr txBox="1"/>
              <p:nvPr/>
            </p:nvSpPr>
            <p:spPr>
              <a:xfrm>
                <a:off x="9162252" y="4686470"/>
                <a:ext cx="1864613"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a:t>
                </a:r>
              </a:p>
            </p:txBody>
          </p:sp>
        </p:grpSp>
      </p:grpSp>
    </p:spTree>
    <p:custDataLst>
      <p:tags r:id="rId1"/>
    </p:custDataLst>
    <p:extLst>
      <p:ext uri="{BB962C8B-B14F-4D97-AF65-F5344CB8AC3E}">
        <p14:creationId xmlns:p14="http://schemas.microsoft.com/office/powerpoint/2010/main" val="1272185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a:t>IPv4 and IPv6 addresses</a:t>
            </a:r>
          </a:p>
        </p:txBody>
      </p:sp>
      <p:sp>
        <p:nvSpPr>
          <p:cNvPr id="23" name="TextBox 22">
            <a:extLst>
              <a:ext uri="{FF2B5EF4-FFF2-40B4-BE49-F238E27FC236}">
                <a16:creationId xmlns:a16="http://schemas.microsoft.com/office/drawing/2014/main" id="{3DDD61BD-9E92-4178-B13B-A36BDFA030A2}"/>
              </a:ext>
            </a:extLst>
          </p:cNvPr>
          <p:cNvSpPr txBox="1"/>
          <p:nvPr/>
        </p:nvSpPr>
        <p:spPr>
          <a:xfrm>
            <a:off x="746760" y="2694711"/>
            <a:ext cx="5097870"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504BAB"/>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IPv4 (32-bit) address</a:t>
            </a:r>
            <a:r>
              <a:rPr kumimoji="0" lang="en-US" sz="28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192.0.2.0</a:t>
            </a:r>
          </a:p>
        </p:txBody>
      </p:sp>
      <p:sp>
        <p:nvSpPr>
          <p:cNvPr id="24" name="TextBox 23">
            <a:extLst>
              <a:ext uri="{FF2B5EF4-FFF2-40B4-BE49-F238E27FC236}">
                <a16:creationId xmlns:a16="http://schemas.microsoft.com/office/drawing/2014/main" id="{87FC1AE5-F497-4CD5-AC54-959B8AAFBB08}"/>
              </a:ext>
            </a:extLst>
          </p:cNvPr>
          <p:cNvSpPr txBox="1"/>
          <p:nvPr/>
        </p:nvSpPr>
        <p:spPr>
          <a:xfrm>
            <a:off x="746760" y="3977663"/>
            <a:ext cx="10698480" cy="954107"/>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04BAB"/>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IPv6 (128-bit) address</a:t>
            </a:r>
            <a:r>
              <a:rPr kumimoji="0" lang="en-US" sz="2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2800" b="0" i="0" u="none" strike="noStrike" kern="1200" cap="none" spc="0" normalizeH="0" baseline="0" noProof="0" dirty="0">
                <a:ln>
                  <a:noFill/>
                </a:ln>
                <a:solidFill>
                  <a:prstClr val="black"/>
                </a:solidFill>
                <a:effectLst/>
                <a:uLnTx/>
                <a:uFillTx/>
                <a:latin typeface="Amazon Ember Heavy"/>
                <a:ea typeface="Amazon Ember" panose="020B0603020204020204" pitchFamily="34" charset="0"/>
                <a:cs typeface="Amazon Ember" panose="020B0603020204020204" pitchFamily="34" charset="0"/>
              </a:rPr>
              <a:t>2600:1f18:22ba:8c00:ba86:a05e:a5ba:00FF</a:t>
            </a:r>
          </a:p>
        </p:txBody>
      </p:sp>
      <p:sp>
        <p:nvSpPr>
          <p:cNvPr id="4" name="Slide Number Placeholder 3">
            <a:extLst>
              <a:ext uri="{FF2B5EF4-FFF2-40B4-BE49-F238E27FC236}">
                <a16:creationId xmlns:a16="http://schemas.microsoft.com/office/drawing/2014/main" id="{341F68C4-5D5F-E62B-3417-8893DCCA636B}"/>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930176A1-BCF0-4712-97A6-6B495F55390B}"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47</a:t>
            </a:fld>
            <a:endParaRPr kumimoji="0" lang="en-US" sz="1100" b="0" i="0" u="none" strike="noStrike" kern="1200" cap="none" spc="0" normalizeH="0" baseline="0" noProof="0">
              <a:ln>
                <a:noFill/>
              </a:ln>
              <a:solidFill>
                <a:srgbClr val="232F3E"/>
              </a:solidFill>
              <a:effectLst/>
              <a:uLnTx/>
              <a:uFillTx/>
              <a:latin typeface="Amazon Ember"/>
            </a:endParaRPr>
          </a:p>
        </p:txBody>
      </p:sp>
    </p:spTree>
    <p:custDataLst>
      <p:tags r:id="rId1"/>
    </p:custDataLst>
    <p:extLst>
      <p:ext uri="{BB962C8B-B14F-4D97-AF65-F5344CB8AC3E}">
        <p14:creationId xmlns:p14="http://schemas.microsoft.com/office/powerpoint/2010/main" val="1386431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4132A9D-CAD7-D6CB-98F5-00277DC337F8}"/>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930176A1-BCF0-4712-97A6-6B495F55390B}"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48</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CFBC1A7E-F3ED-4D4D-AB5C-93A710A3F912}"/>
              </a:ext>
            </a:extLst>
          </p:cNvPr>
          <p:cNvSpPr>
            <a:spLocks noGrp="1"/>
          </p:cNvSpPr>
          <p:nvPr>
            <p:ph type="title"/>
          </p:nvPr>
        </p:nvSpPr>
        <p:spPr/>
        <p:txBody>
          <a:bodyPr/>
          <a:lstStyle/>
          <a:p>
            <a:r>
              <a:rPr lang="en-US"/>
              <a:t>Classless Inter-Domain Routing (CIDR)</a:t>
            </a:r>
          </a:p>
        </p:txBody>
      </p:sp>
      <p:grpSp>
        <p:nvGrpSpPr>
          <p:cNvPr id="19" name="Group 18" descr="Binary conversion for IPv4 CIDR of 192.0.2.0/24.">
            <a:extLst>
              <a:ext uri="{FF2B5EF4-FFF2-40B4-BE49-F238E27FC236}">
                <a16:creationId xmlns:a16="http://schemas.microsoft.com/office/drawing/2014/main" id="{D4C54B18-B912-4A00-85FE-2E564D4DCFDF}"/>
              </a:ext>
            </a:extLst>
          </p:cNvPr>
          <p:cNvGrpSpPr/>
          <p:nvPr/>
        </p:nvGrpSpPr>
        <p:grpSpPr>
          <a:xfrm>
            <a:off x="63523" y="1467408"/>
            <a:ext cx="12064955" cy="4174987"/>
            <a:chOff x="18595" y="1467408"/>
            <a:chExt cx="12064955" cy="4174987"/>
          </a:xfrm>
        </p:grpSpPr>
        <p:sp>
          <p:nvSpPr>
            <p:cNvPr id="32" name="TextBox 31">
              <a:extLst>
                <a:ext uri="{FF2B5EF4-FFF2-40B4-BE49-F238E27FC236}">
                  <a16:creationId xmlns:a16="http://schemas.microsoft.com/office/drawing/2014/main" id="{EF3D9E4C-470B-41A3-8A92-04AADA053D42}"/>
                </a:ext>
              </a:extLst>
            </p:cNvPr>
            <p:cNvSpPr txBox="1"/>
            <p:nvPr/>
          </p:nvSpPr>
          <p:spPr>
            <a:xfrm>
              <a:off x="895505" y="1467408"/>
              <a:ext cx="5429692" cy="523220"/>
            </a:xfrm>
            <a:prstGeom prst="rect">
              <a:avLst/>
            </a:prstGeom>
            <a:noFill/>
          </p:spPr>
          <p:txBody>
            <a:bodyPr wrap="non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 identifier (routing prefix)</a:t>
              </a:r>
            </a:p>
          </p:txBody>
        </p:sp>
        <p:sp>
          <p:nvSpPr>
            <p:cNvPr id="30" name="Rectangle 29">
              <a:extLst>
                <a:ext uri="{FF2B5EF4-FFF2-40B4-BE49-F238E27FC236}">
                  <a16:creationId xmlns:a16="http://schemas.microsoft.com/office/drawing/2014/main" id="{6B5A065D-FD94-4E0E-AEA5-F558AEF7D24C}"/>
                </a:ext>
                <a:ext uri="{C183D7F6-B498-43B3-948B-1728B52AA6E4}">
                  <adec:decorative xmlns:adec="http://schemas.microsoft.com/office/drawing/2017/decorative" val="1"/>
                </a:ext>
              </a:extLst>
            </p:cNvPr>
            <p:cNvSpPr/>
            <p:nvPr/>
          </p:nvSpPr>
          <p:spPr>
            <a:xfrm>
              <a:off x="289437" y="2229616"/>
              <a:ext cx="647520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5" name="TextBox 4">
              <a:extLst>
                <a:ext uri="{FF2B5EF4-FFF2-40B4-BE49-F238E27FC236}">
                  <a16:creationId xmlns:a16="http://schemas.microsoft.com/office/drawing/2014/main" id="{6F4015B3-5155-4D45-AAA9-A56ABCCAB92E}"/>
                </a:ext>
              </a:extLst>
            </p:cNvPr>
            <p:cNvSpPr txBox="1"/>
            <p:nvPr/>
          </p:nvSpPr>
          <p:spPr>
            <a:xfrm>
              <a:off x="543579" y="2503629"/>
              <a:ext cx="814647"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34" name="Arrow: Down 33" descr="down arrow">
              <a:extLst>
                <a:ext uri="{FF2B5EF4-FFF2-40B4-BE49-F238E27FC236}">
                  <a16:creationId xmlns:a16="http://schemas.microsoft.com/office/drawing/2014/main" id="{95CC1E46-F9C1-4AC6-B6A1-9F16670DC0FE}"/>
                </a:ext>
              </a:extLst>
            </p:cNvPr>
            <p:cNvSpPr/>
            <p:nvPr/>
          </p:nvSpPr>
          <p:spPr>
            <a:xfrm>
              <a:off x="813742"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25" name="TextBox 24">
              <a:extLst>
                <a:ext uri="{FF2B5EF4-FFF2-40B4-BE49-F238E27FC236}">
                  <a16:creationId xmlns:a16="http://schemas.microsoft.com/office/drawing/2014/main" id="{728A55E8-AB91-4672-81EF-A297C4DA84E8}"/>
                </a:ext>
              </a:extLst>
            </p:cNvPr>
            <p:cNvSpPr txBox="1"/>
            <p:nvPr/>
          </p:nvSpPr>
          <p:spPr>
            <a:xfrm>
              <a:off x="18595" y="4104142"/>
              <a:ext cx="1864613" cy="523220"/>
            </a:xfrm>
            <a:prstGeom prst="rect">
              <a:avLst/>
            </a:prstGeom>
            <a:noFill/>
          </p:spPr>
          <p:txBody>
            <a:bodyPr wrap="non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11000000</a:t>
              </a:r>
            </a:p>
          </p:txBody>
        </p:sp>
        <p:sp>
          <p:nvSpPr>
            <p:cNvPr id="14" name="TextBox 13">
              <a:extLst>
                <a:ext uri="{FF2B5EF4-FFF2-40B4-BE49-F238E27FC236}">
                  <a16:creationId xmlns:a16="http://schemas.microsoft.com/office/drawing/2014/main" id="{D4C9D6BF-B882-4FA9-A5BC-0C96E7E5752E}"/>
                </a:ext>
              </a:extLst>
            </p:cNvPr>
            <p:cNvSpPr txBox="1"/>
            <p:nvPr/>
          </p:nvSpPr>
          <p:spPr>
            <a:xfrm>
              <a:off x="449000" y="5119175"/>
              <a:ext cx="1003801"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9" name="TextBox 8">
              <a:extLst>
                <a:ext uri="{FF2B5EF4-FFF2-40B4-BE49-F238E27FC236}">
                  <a16:creationId xmlns:a16="http://schemas.microsoft.com/office/drawing/2014/main" id="{67B15A49-80A6-4F44-B421-16B96E2ADFAB}"/>
                </a:ext>
              </a:extLst>
            </p:cNvPr>
            <p:cNvSpPr txBox="1"/>
            <p:nvPr/>
          </p:nvSpPr>
          <p:spPr>
            <a:xfrm>
              <a:off x="1936645" y="2485700"/>
              <a:ext cx="814647" cy="523220"/>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a:extLst>
                <a:ext uri="{FF2B5EF4-FFF2-40B4-BE49-F238E27FC236}">
                  <a16:creationId xmlns:a16="http://schemas.microsoft.com/office/drawing/2014/main" id="{B860D9E6-B781-4B52-89E0-61AE267047CA}"/>
                </a:ext>
              </a:extLst>
            </p:cNvPr>
            <p:cNvSpPr txBox="1"/>
            <p:nvPr/>
          </p:nvSpPr>
          <p:spPr>
            <a:xfrm>
              <a:off x="3543717" y="2503629"/>
              <a:ext cx="394660"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5" name="Arrow: Down 34">
              <a:extLst>
                <a:ext uri="{FF2B5EF4-FFF2-40B4-BE49-F238E27FC236}">
                  <a16:creationId xmlns:a16="http://schemas.microsoft.com/office/drawing/2014/main" id="{A64763E7-8B76-4288-B507-9FAE59028ED7}"/>
                </a:ext>
                <a:ext uri="{C183D7F6-B498-43B3-948B-1728B52AA6E4}">
                  <adec:decorative xmlns:adec="http://schemas.microsoft.com/office/drawing/2017/decorative" val="1"/>
                </a:ext>
              </a:extLst>
            </p:cNvPr>
            <p:cNvSpPr/>
            <p:nvPr/>
          </p:nvSpPr>
          <p:spPr>
            <a:xfrm>
              <a:off x="3610351"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26" name="TextBox 25">
              <a:extLst>
                <a:ext uri="{FF2B5EF4-FFF2-40B4-BE49-F238E27FC236}">
                  <a16:creationId xmlns:a16="http://schemas.microsoft.com/office/drawing/2014/main" id="{524032E1-7686-4374-86A3-62622FDC821F}"/>
                </a:ext>
              </a:extLst>
            </p:cNvPr>
            <p:cNvSpPr txBox="1"/>
            <p:nvPr/>
          </p:nvSpPr>
          <p:spPr>
            <a:xfrm>
              <a:off x="2821876" y="4104142"/>
              <a:ext cx="1864613" cy="523220"/>
            </a:xfrm>
            <a:prstGeom prst="rect">
              <a:avLst/>
            </a:prstGeom>
            <a:noFill/>
          </p:spPr>
          <p:txBody>
            <a:bodyPr wrap="non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5" name="TextBox 14">
              <a:extLst>
                <a:ext uri="{FF2B5EF4-FFF2-40B4-BE49-F238E27FC236}">
                  <a16:creationId xmlns:a16="http://schemas.microsoft.com/office/drawing/2014/main" id="{615081F9-8FA3-4C4E-B3A4-485FEAD97FEE}"/>
                </a:ext>
              </a:extLst>
            </p:cNvPr>
            <p:cNvSpPr txBox="1"/>
            <p:nvPr/>
          </p:nvSpPr>
          <p:spPr>
            <a:xfrm>
              <a:off x="3234323" y="5119175"/>
              <a:ext cx="1003801"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0" name="TextBox 9">
              <a:extLst>
                <a:ext uri="{FF2B5EF4-FFF2-40B4-BE49-F238E27FC236}">
                  <a16:creationId xmlns:a16="http://schemas.microsoft.com/office/drawing/2014/main" id="{0499B54F-34F0-4774-98D1-9799E72A7260}"/>
                </a:ext>
              </a:extLst>
            </p:cNvPr>
            <p:cNvSpPr txBox="1"/>
            <p:nvPr/>
          </p:nvSpPr>
          <p:spPr>
            <a:xfrm>
              <a:off x="4722777" y="2503629"/>
              <a:ext cx="814647" cy="523220"/>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CC36F807-2A17-4D35-A915-BA84D49CE618}"/>
                </a:ext>
              </a:extLst>
            </p:cNvPr>
            <p:cNvSpPr txBox="1"/>
            <p:nvPr/>
          </p:nvSpPr>
          <p:spPr>
            <a:xfrm>
              <a:off x="6115843" y="2503629"/>
              <a:ext cx="394660"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6" name="Arrow: Down 35" descr="down arrow">
              <a:extLst>
                <a:ext uri="{FF2B5EF4-FFF2-40B4-BE49-F238E27FC236}">
                  <a16:creationId xmlns:a16="http://schemas.microsoft.com/office/drawing/2014/main" id="{D466225B-CD58-4D3C-92C5-2062FF0493CD}"/>
                </a:ext>
              </a:extLst>
            </p:cNvPr>
            <p:cNvSpPr/>
            <p:nvPr/>
          </p:nvSpPr>
          <p:spPr>
            <a:xfrm>
              <a:off x="6176013"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27" name="TextBox 26">
              <a:extLst>
                <a:ext uri="{FF2B5EF4-FFF2-40B4-BE49-F238E27FC236}">
                  <a16:creationId xmlns:a16="http://schemas.microsoft.com/office/drawing/2014/main" id="{B53559AD-0AAF-49DF-9531-3E3F84BA350A}"/>
                </a:ext>
              </a:extLst>
            </p:cNvPr>
            <p:cNvSpPr txBox="1"/>
            <p:nvPr/>
          </p:nvSpPr>
          <p:spPr>
            <a:xfrm>
              <a:off x="5382968" y="4104142"/>
              <a:ext cx="1864613" cy="523220"/>
            </a:xfrm>
            <a:prstGeom prst="rect">
              <a:avLst/>
            </a:prstGeom>
            <a:noFill/>
          </p:spPr>
          <p:txBody>
            <a:bodyPr wrap="non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00000010</a:t>
              </a:r>
            </a:p>
          </p:txBody>
        </p:sp>
        <p:sp>
          <p:nvSpPr>
            <p:cNvPr id="16" name="TextBox 15">
              <a:extLst>
                <a:ext uri="{FF2B5EF4-FFF2-40B4-BE49-F238E27FC236}">
                  <a16:creationId xmlns:a16="http://schemas.microsoft.com/office/drawing/2014/main" id="{ED159887-81DE-492A-B333-72814DDF7E89}"/>
                </a:ext>
              </a:extLst>
            </p:cNvPr>
            <p:cNvSpPr txBox="1"/>
            <p:nvPr/>
          </p:nvSpPr>
          <p:spPr>
            <a:xfrm>
              <a:off x="5806525" y="5119175"/>
              <a:ext cx="1003801"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1" name="TextBox 10">
              <a:extLst>
                <a:ext uri="{FF2B5EF4-FFF2-40B4-BE49-F238E27FC236}">
                  <a16:creationId xmlns:a16="http://schemas.microsoft.com/office/drawing/2014/main" id="{54B21761-D6EA-47FA-8089-D06447BAA4B5}"/>
                </a:ext>
              </a:extLst>
            </p:cNvPr>
            <p:cNvSpPr txBox="1"/>
            <p:nvPr/>
          </p:nvSpPr>
          <p:spPr>
            <a:xfrm>
              <a:off x="7196375" y="2503629"/>
              <a:ext cx="814647" cy="523220"/>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33" name="TextBox 32">
              <a:extLst>
                <a:ext uri="{FF2B5EF4-FFF2-40B4-BE49-F238E27FC236}">
                  <a16:creationId xmlns:a16="http://schemas.microsoft.com/office/drawing/2014/main" id="{8222A68F-981B-44AF-9EBA-7C268DC07241}"/>
                </a:ext>
              </a:extLst>
            </p:cNvPr>
            <p:cNvSpPr txBox="1"/>
            <p:nvPr/>
          </p:nvSpPr>
          <p:spPr>
            <a:xfrm>
              <a:off x="7578748" y="1467408"/>
              <a:ext cx="2416046" cy="523220"/>
            </a:xfrm>
            <a:prstGeom prst="rect">
              <a:avLst/>
            </a:prstGeom>
            <a:noFill/>
          </p:spPr>
          <p:txBody>
            <a:bodyPr wrap="non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Host identifier</a:t>
              </a:r>
            </a:p>
          </p:txBody>
        </p:sp>
        <p:sp>
          <p:nvSpPr>
            <p:cNvPr id="31" name="Rectangle 30">
              <a:extLst>
                <a:ext uri="{FF2B5EF4-FFF2-40B4-BE49-F238E27FC236}">
                  <a16:creationId xmlns:a16="http://schemas.microsoft.com/office/drawing/2014/main" id="{9C426CE2-9E41-4D54-847A-4E9471365C7D}"/>
                </a:ext>
                <a:ext uri="{C183D7F6-B498-43B3-948B-1728B52AA6E4}">
                  <adec:decorative xmlns:adec="http://schemas.microsoft.com/office/drawing/2017/decorative" val="1"/>
                </a:ext>
              </a:extLst>
            </p:cNvPr>
            <p:cNvSpPr/>
            <p:nvPr/>
          </p:nvSpPr>
          <p:spPr>
            <a:xfrm>
              <a:off x="8279047" y="2171529"/>
              <a:ext cx="101544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8" name="TextBox 7">
              <a:extLst>
                <a:ext uri="{FF2B5EF4-FFF2-40B4-BE49-F238E27FC236}">
                  <a16:creationId xmlns:a16="http://schemas.microsoft.com/office/drawing/2014/main" id="{78139E2B-E220-4647-8AAB-030A83159970}"/>
                </a:ext>
              </a:extLst>
            </p:cNvPr>
            <p:cNvSpPr txBox="1"/>
            <p:nvPr/>
          </p:nvSpPr>
          <p:spPr>
            <a:xfrm>
              <a:off x="8589441" y="2503629"/>
              <a:ext cx="394660"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7" name="Arrow: Down 36" descr="down arrow">
              <a:extLst>
                <a:ext uri="{FF2B5EF4-FFF2-40B4-BE49-F238E27FC236}">
                  <a16:creationId xmlns:a16="http://schemas.microsoft.com/office/drawing/2014/main" id="{87126976-72B5-4963-9259-4A833BF822EB}"/>
                </a:ext>
              </a:extLst>
            </p:cNvPr>
            <p:cNvSpPr/>
            <p:nvPr/>
          </p:nvSpPr>
          <p:spPr>
            <a:xfrm>
              <a:off x="8650830"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28" name="TextBox 27">
              <a:extLst>
                <a:ext uri="{FF2B5EF4-FFF2-40B4-BE49-F238E27FC236}">
                  <a16:creationId xmlns:a16="http://schemas.microsoft.com/office/drawing/2014/main" id="{0494572C-199F-4905-8C48-99A33AF4AF79}"/>
                </a:ext>
              </a:extLst>
            </p:cNvPr>
            <p:cNvSpPr txBox="1"/>
            <p:nvPr/>
          </p:nvSpPr>
          <p:spPr>
            <a:xfrm>
              <a:off x="7618786" y="4104142"/>
              <a:ext cx="2305439" cy="954107"/>
            </a:xfrm>
            <a:prstGeom prst="rect">
              <a:avLst/>
            </a:prstGeom>
            <a:noFill/>
          </p:spPr>
          <p:txBody>
            <a:bodyPr wrap="non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 </a:t>
              </a:r>
              <a:b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to 11111111</a:t>
              </a:r>
            </a:p>
          </p:txBody>
        </p:sp>
        <p:sp>
          <p:nvSpPr>
            <p:cNvPr id="17" name="TextBox 16">
              <a:extLst>
                <a:ext uri="{FF2B5EF4-FFF2-40B4-BE49-F238E27FC236}">
                  <a16:creationId xmlns:a16="http://schemas.microsoft.com/office/drawing/2014/main" id="{18162D1D-4095-4111-848E-8F3C9B5C7206}"/>
                </a:ext>
              </a:extLst>
            </p:cNvPr>
            <p:cNvSpPr txBox="1"/>
            <p:nvPr/>
          </p:nvSpPr>
          <p:spPr>
            <a:xfrm>
              <a:off x="8102128" y="5119175"/>
              <a:ext cx="1369286"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Flexible</a:t>
              </a:r>
            </a:p>
          </p:txBody>
        </p:sp>
        <p:sp>
          <p:nvSpPr>
            <p:cNvPr id="13" name="TextBox 12">
              <a:extLst>
                <a:ext uri="{FF2B5EF4-FFF2-40B4-BE49-F238E27FC236}">
                  <a16:creationId xmlns:a16="http://schemas.microsoft.com/office/drawing/2014/main" id="{88784BF1-10E6-4A41-91CB-05DEC914930C}"/>
                </a:ext>
              </a:extLst>
            </p:cNvPr>
            <p:cNvSpPr txBox="1"/>
            <p:nvPr/>
          </p:nvSpPr>
          <p:spPr>
            <a:xfrm>
              <a:off x="9562520" y="2503629"/>
              <a:ext cx="814647" cy="523220"/>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21" name="Oval 20">
              <a:extLst>
                <a:ext uri="{FF2B5EF4-FFF2-40B4-BE49-F238E27FC236}">
                  <a16:creationId xmlns:a16="http://schemas.microsoft.com/office/drawing/2014/main" id="{D44A47DF-ADE5-49DB-B223-F952C45690BF}"/>
                </a:ext>
                <a:ext uri="{C183D7F6-B498-43B3-948B-1728B52AA6E4}">
                  <adec:decorative xmlns:adec="http://schemas.microsoft.com/office/drawing/2017/decorative" val="1"/>
                </a:ext>
              </a:extLst>
            </p:cNvPr>
            <p:cNvSpPr/>
            <p:nvPr/>
          </p:nvSpPr>
          <p:spPr>
            <a:xfrm>
              <a:off x="10780855" y="2288670"/>
              <a:ext cx="954107" cy="9541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12" name="TextBox 11">
              <a:extLst>
                <a:ext uri="{FF2B5EF4-FFF2-40B4-BE49-F238E27FC236}">
                  <a16:creationId xmlns:a16="http://schemas.microsoft.com/office/drawing/2014/main" id="{E78FA349-2A35-462A-A458-15A22F844231}"/>
                </a:ext>
              </a:extLst>
            </p:cNvPr>
            <p:cNvSpPr txBox="1"/>
            <p:nvPr/>
          </p:nvSpPr>
          <p:spPr>
            <a:xfrm>
              <a:off x="10955583" y="2503629"/>
              <a:ext cx="604653" cy="523220"/>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18" name="TextBox 17">
              <a:extLst>
                <a:ext uri="{FF2B5EF4-FFF2-40B4-BE49-F238E27FC236}">
                  <a16:creationId xmlns:a16="http://schemas.microsoft.com/office/drawing/2014/main" id="{DDCCDC21-67F3-467D-83D6-E734B8417C27}"/>
                </a:ext>
              </a:extLst>
            </p:cNvPr>
            <p:cNvSpPr txBox="1"/>
            <p:nvPr/>
          </p:nvSpPr>
          <p:spPr>
            <a:xfrm>
              <a:off x="10432264" y="3421368"/>
              <a:ext cx="1651286" cy="1015663"/>
            </a:xfrm>
            <a:prstGeom prst="rect">
              <a:avLst/>
            </a:prstGeom>
            <a:noFill/>
          </p:spPr>
          <p:txBody>
            <a:bodyPr wrap="non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Tells you how</a:t>
              </a:r>
              <a:br>
                <a:rPr kumimoji="0" lang="en-US" sz="20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many bits are </a:t>
              </a:r>
              <a:br>
                <a:rPr kumimoji="0" lang="en-US" sz="20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grpSp>
    </p:spTree>
    <p:custDataLst>
      <p:tags r:id="rId1"/>
    </p:custDataLst>
    <p:extLst>
      <p:ext uri="{BB962C8B-B14F-4D97-AF65-F5344CB8AC3E}">
        <p14:creationId xmlns:p14="http://schemas.microsoft.com/office/powerpoint/2010/main" val="1559136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B443-30EF-4D0C-9479-386850E8E472}"/>
              </a:ext>
            </a:extLst>
          </p:cNvPr>
          <p:cNvSpPr>
            <a:spLocks noGrp="1"/>
          </p:cNvSpPr>
          <p:nvPr>
            <p:ph type="title"/>
          </p:nvPr>
        </p:nvSpPr>
        <p:spPr/>
        <p:txBody>
          <a:bodyPr/>
          <a:lstStyle/>
          <a:p>
            <a:r>
              <a:rPr lang="en-US" dirty="0"/>
              <a:t>More information on CIDR</a:t>
            </a:r>
          </a:p>
        </p:txBody>
      </p:sp>
      <p:sp>
        <p:nvSpPr>
          <p:cNvPr id="3" name="Content Placeholder 2">
            <a:extLst>
              <a:ext uri="{FF2B5EF4-FFF2-40B4-BE49-F238E27FC236}">
                <a16:creationId xmlns:a16="http://schemas.microsoft.com/office/drawing/2014/main" id="{16DC0955-EC16-53BA-0ACF-1EF599A0A4C7}"/>
              </a:ext>
            </a:extLst>
          </p:cNvPr>
          <p:cNvSpPr>
            <a:spLocks noGrp="1"/>
          </p:cNvSpPr>
          <p:nvPr>
            <p:ph idx="1"/>
          </p:nvPr>
        </p:nvSpPr>
        <p:spPr/>
        <p:txBody>
          <a:bodyPr/>
          <a:lstStyle/>
          <a:p>
            <a:r>
              <a:rPr lang="en-US" dirty="0">
                <a:hlinkClick r:id="rId2"/>
              </a:rPr>
              <a:t>https://en.wikipedia.org/wiki/Classless_Inter-Domain_Routing</a:t>
            </a:r>
            <a:r>
              <a:rPr lang="en-US" dirty="0"/>
              <a:t> </a:t>
            </a:r>
          </a:p>
          <a:p>
            <a:r>
              <a:rPr lang="en-US" dirty="0"/>
              <a:t>The Wikipedia article gives a full list of IPv4 CIDR blocks.</a:t>
            </a:r>
          </a:p>
          <a:p>
            <a:endParaRPr lang="en-US" dirty="0"/>
          </a:p>
        </p:txBody>
      </p:sp>
      <p:sp>
        <p:nvSpPr>
          <p:cNvPr id="4" name="Slide Number Placeholder 3">
            <a:extLst>
              <a:ext uri="{FF2B5EF4-FFF2-40B4-BE49-F238E27FC236}">
                <a16:creationId xmlns:a16="http://schemas.microsoft.com/office/drawing/2014/main" id="{19FD00A8-49C1-FD2D-7785-585AA4C8D2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B703C5-2DE6-4633-8BEE-FF41453170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0A2DCAE-DBC8-A4F6-B916-167D81B3B483}"/>
              </a:ext>
            </a:extLst>
          </p:cNvPr>
          <p:cNvSpPr>
            <a:spLocks noGrp="1"/>
          </p:cNvSpPr>
          <p:nvPr>
            <p:ph type="ftr" sz="quarter" idx="11"/>
          </p:nvPr>
        </p:nvSpPr>
        <p:spPr>
          <a:xfrm>
            <a:off x="4512098" y="6471953"/>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1952300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0147-F081-CF3B-9855-6B3D735E26DE}"/>
              </a:ext>
            </a:extLst>
          </p:cNvPr>
          <p:cNvSpPr>
            <a:spLocks noGrp="1"/>
          </p:cNvSpPr>
          <p:nvPr>
            <p:ph type="title"/>
          </p:nvPr>
        </p:nvSpPr>
        <p:spPr>
          <a:xfrm>
            <a:off x="6634134" y="1396289"/>
            <a:ext cx="5006336" cy="1325563"/>
          </a:xfrm>
        </p:spPr>
        <p:txBody>
          <a:bodyPr>
            <a:normAutofit/>
          </a:bodyPr>
          <a:lstStyle/>
          <a:p>
            <a:r>
              <a:rPr lang="en-US"/>
              <a:t>Virtual Machine</a:t>
            </a:r>
            <a:endParaRPr lang="en-US" dirty="0"/>
          </a:p>
        </p:txBody>
      </p:sp>
      <p:sp>
        <p:nvSpPr>
          <p:cNvPr id="10"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lue blocks and networks technology background">
            <a:extLst>
              <a:ext uri="{FF2B5EF4-FFF2-40B4-BE49-F238E27FC236}">
                <a16:creationId xmlns:a16="http://schemas.microsoft.com/office/drawing/2014/main" id="{94C510CD-E0A8-1B1F-D82A-AE41817543AA}"/>
              </a:ext>
            </a:extLst>
          </p:cNvPr>
          <p:cNvPicPr>
            <a:picLocks noChangeAspect="1"/>
          </p:cNvPicPr>
          <p:nvPr/>
        </p:nvPicPr>
        <p:blipFill rotWithShape="1">
          <a:blip r:embed="rId2"/>
          <a:srcRect l="9839" r="40750" b="-446"/>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Slide Number Placeholder 3">
            <a:extLst>
              <a:ext uri="{FF2B5EF4-FFF2-40B4-BE49-F238E27FC236}">
                <a16:creationId xmlns:a16="http://schemas.microsoft.com/office/drawing/2014/main" id="{97B4EA47-C4B6-5FA1-E3D2-E1A303FA261F}"/>
              </a:ext>
            </a:extLst>
          </p:cNvPr>
          <p:cNvSpPr>
            <a:spLocks noGrp="1"/>
          </p:cNvSpPr>
          <p:nvPr>
            <p:ph type="sldNum" sz="quarter" idx="12"/>
          </p:nvPr>
        </p:nvSpPr>
        <p:spPr>
          <a:xfrm>
            <a:off x="11000232" y="599325"/>
            <a:ext cx="548640" cy="548640"/>
          </a:xfrm>
          <a:prstGeom prst="ellipse">
            <a:avLst/>
          </a:prstGeom>
          <a:solidFill>
            <a:srgbClr val="073870"/>
          </a:solidFill>
        </p:spPr>
        <p:txBody>
          <a:bodyPr anchor="ctr">
            <a:normAutofit/>
          </a:bodyPr>
          <a:lstStyle/>
          <a:p>
            <a:pPr algn="ctr">
              <a:spcAft>
                <a:spcPts val="600"/>
              </a:spcAft>
            </a:pPr>
            <a:fld id="{5CB703C5-2DE6-4633-8BEE-FF414531704C}" type="slidenum">
              <a:rPr lang="en-US" sz="1500">
                <a:solidFill>
                  <a:srgbClr val="FFFFFF"/>
                </a:solidFill>
              </a:rPr>
              <a:pPr algn="ctr">
                <a:spcAft>
                  <a:spcPts val="600"/>
                </a:spcAft>
              </a:pPr>
              <a:t>5</a:t>
            </a:fld>
            <a:endParaRPr lang="en-US" sz="1500">
              <a:solidFill>
                <a:srgbClr val="FFFFFF"/>
              </a:solidFill>
            </a:endParaRPr>
          </a:p>
        </p:txBody>
      </p:sp>
      <p:sp>
        <p:nvSpPr>
          <p:cNvPr id="3" name="Content Placeholder 2">
            <a:extLst>
              <a:ext uri="{FF2B5EF4-FFF2-40B4-BE49-F238E27FC236}">
                <a16:creationId xmlns:a16="http://schemas.microsoft.com/office/drawing/2014/main" id="{38546252-8A9D-9437-1D17-01D1872D6E4E}"/>
              </a:ext>
            </a:extLst>
          </p:cNvPr>
          <p:cNvSpPr>
            <a:spLocks noGrp="1"/>
          </p:cNvSpPr>
          <p:nvPr>
            <p:ph idx="1"/>
          </p:nvPr>
        </p:nvSpPr>
        <p:spPr>
          <a:xfrm>
            <a:off x="6638578" y="2871982"/>
            <a:ext cx="5004073" cy="3181684"/>
          </a:xfrm>
        </p:spPr>
        <p:txBody>
          <a:bodyPr anchor="t">
            <a:normAutofit/>
          </a:bodyPr>
          <a:lstStyle/>
          <a:p>
            <a:r>
              <a:rPr lang="en-US" sz="1800"/>
              <a:t>The illusion of having an entire dedicated machine while running with other virtual machines on the same physical hardware</a:t>
            </a:r>
          </a:p>
          <a:p>
            <a:r>
              <a:rPr lang="en-US" sz="1800"/>
              <a:t>A software abstraction layer called the hypervisor provides this illusion</a:t>
            </a:r>
          </a:p>
        </p:txBody>
      </p:sp>
      <p:sp>
        <p:nvSpPr>
          <p:cNvPr id="5" name="Footer Placeholder 4">
            <a:extLst>
              <a:ext uri="{FF2B5EF4-FFF2-40B4-BE49-F238E27FC236}">
                <a16:creationId xmlns:a16="http://schemas.microsoft.com/office/drawing/2014/main" id="{952AC27B-08DC-EC30-C6E2-D05D98F28C62}"/>
              </a:ext>
            </a:extLst>
          </p:cNvPr>
          <p:cNvSpPr>
            <a:spLocks noGrp="1"/>
          </p:cNvSpPr>
          <p:nvPr>
            <p:ph type="ftr" sz="quarter" idx="11"/>
          </p:nvPr>
        </p:nvSpPr>
        <p:spPr>
          <a:xfrm>
            <a:off x="3904427" y="6310434"/>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376120274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05B47-0AEB-45CD-AB2A-521A27E51895}"/>
              </a:ext>
              <a:ext uri="{C183D7F6-B498-43B3-948B-1728B52AA6E4}">
                <adec:decorative xmlns:adec="http://schemas.microsoft.com/office/drawing/2017/decorative" val="0"/>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50</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p:cNvSpPr>
            <a:spLocks noGrp="1"/>
          </p:cNvSpPr>
          <p:nvPr>
            <p:ph type="title"/>
          </p:nvPr>
        </p:nvSpPr>
        <p:spPr/>
        <p:txBody>
          <a:bodyPr/>
          <a:lstStyle/>
          <a:p>
            <a:r>
              <a:rPr lang="en-US"/>
              <a:t>IP addressing</a:t>
            </a:r>
          </a:p>
        </p:txBody>
      </p:sp>
      <p:sp>
        <p:nvSpPr>
          <p:cNvPr id="8" name="Content Placeholder 7">
            <a:extLst>
              <a:ext uri="{FF2B5EF4-FFF2-40B4-BE49-F238E27FC236}">
                <a16:creationId xmlns:a16="http://schemas.microsoft.com/office/drawing/2014/main" id="{ADD8EDD8-6001-4032-9B06-B302CB8B1E7B}"/>
              </a:ext>
            </a:extLst>
          </p:cNvPr>
          <p:cNvSpPr>
            <a:spLocks noGrp="1"/>
          </p:cNvSpPr>
          <p:nvPr>
            <p:ph sz="quarter" idx="21"/>
          </p:nvPr>
        </p:nvSpPr>
        <p:spPr>
          <a:xfrm>
            <a:off x="365760" y="1143000"/>
            <a:ext cx="5769864" cy="4645152"/>
          </a:xfrm>
        </p:spPr>
        <p:txBody>
          <a:bodyPr>
            <a:normAutofit/>
          </a:bodyPr>
          <a:lstStyle/>
          <a:p>
            <a:r>
              <a:rPr lang="en-US" sz="2400" dirty="0"/>
              <a:t>When you create a VPC, you assign it to an IPv4 </a:t>
            </a:r>
            <a:r>
              <a:rPr lang="en-US" sz="2400" dirty="0">
                <a:solidFill>
                  <a:schemeClr val="accent6"/>
                </a:solidFill>
              </a:rPr>
              <a:t>CIDR block </a:t>
            </a:r>
            <a:r>
              <a:rPr lang="en-US" sz="2400" dirty="0"/>
              <a:t>(range of </a:t>
            </a:r>
            <a:r>
              <a:rPr lang="en-US" sz="2400" dirty="0">
                <a:solidFill>
                  <a:schemeClr val="accent6"/>
                </a:solidFill>
              </a:rPr>
              <a:t>private</a:t>
            </a:r>
            <a:r>
              <a:rPr lang="en-US" sz="2400" dirty="0"/>
              <a:t> IPv4 addresses).</a:t>
            </a:r>
          </a:p>
          <a:p>
            <a:r>
              <a:rPr lang="en-US" sz="2400" dirty="0"/>
              <a:t>You </a:t>
            </a:r>
            <a:r>
              <a:rPr lang="en-US" sz="2400" dirty="0">
                <a:solidFill>
                  <a:schemeClr val="accent6"/>
                </a:solidFill>
              </a:rPr>
              <a:t>cannot change the address range </a:t>
            </a:r>
            <a:r>
              <a:rPr lang="en-US" sz="2400" dirty="0"/>
              <a:t>after you create the VPC.</a:t>
            </a:r>
          </a:p>
          <a:p>
            <a:r>
              <a:rPr lang="en-US" sz="2400" dirty="0"/>
              <a:t>The </a:t>
            </a:r>
            <a:r>
              <a:rPr lang="en-US" sz="2400" dirty="0">
                <a:solidFill>
                  <a:schemeClr val="accent6"/>
                </a:solidFill>
              </a:rPr>
              <a:t>largest</a:t>
            </a:r>
            <a:r>
              <a:rPr lang="en-US" sz="2400" dirty="0"/>
              <a:t> IPv4 CIDR block size is </a:t>
            </a:r>
            <a:r>
              <a:rPr lang="en-US" sz="2400" dirty="0">
                <a:solidFill>
                  <a:schemeClr val="accent6"/>
                </a:solidFill>
              </a:rPr>
              <a:t>/16</a:t>
            </a:r>
            <a:r>
              <a:rPr lang="en-US" sz="2400" dirty="0"/>
              <a:t>.</a:t>
            </a:r>
          </a:p>
          <a:p>
            <a:r>
              <a:rPr lang="en-US" sz="2400" dirty="0"/>
              <a:t>The </a:t>
            </a:r>
            <a:r>
              <a:rPr lang="en-US" sz="2400" dirty="0">
                <a:solidFill>
                  <a:schemeClr val="accent6"/>
                </a:solidFill>
              </a:rPr>
              <a:t>smallest</a:t>
            </a:r>
            <a:r>
              <a:rPr lang="en-US" sz="2400" dirty="0"/>
              <a:t> IPv4 CIDR block size is </a:t>
            </a:r>
            <a:r>
              <a:rPr lang="en-US" sz="2400" dirty="0">
                <a:solidFill>
                  <a:schemeClr val="accent6"/>
                </a:solidFill>
              </a:rPr>
              <a:t>/28</a:t>
            </a:r>
            <a:r>
              <a:rPr lang="en-US" sz="2400" dirty="0"/>
              <a:t>.</a:t>
            </a:r>
          </a:p>
          <a:p>
            <a:r>
              <a:rPr lang="en-US" sz="2400" dirty="0"/>
              <a:t>IPv6 is also supported (with a different block size limit).</a:t>
            </a:r>
          </a:p>
          <a:p>
            <a:r>
              <a:rPr lang="en-US" sz="2400" dirty="0"/>
              <a:t>CIDR blocks of subnets </a:t>
            </a:r>
            <a:r>
              <a:rPr lang="en-US" sz="2400" dirty="0">
                <a:solidFill>
                  <a:schemeClr val="accent6"/>
                </a:solidFill>
              </a:rPr>
              <a:t>cannot overlap</a:t>
            </a:r>
            <a:r>
              <a:rPr lang="en-US" sz="2400" dirty="0"/>
              <a:t>.</a:t>
            </a:r>
          </a:p>
        </p:txBody>
      </p:sp>
      <p:grpSp>
        <p:nvGrpSpPr>
          <p:cNvPr id="3" name="Group 2">
            <a:extLst>
              <a:ext uri="{FF2B5EF4-FFF2-40B4-BE49-F238E27FC236}">
                <a16:creationId xmlns:a16="http://schemas.microsoft.com/office/drawing/2014/main" id="{35A6C171-12A0-4015-A36A-54E7EC6A3066}"/>
              </a:ext>
              <a:ext uri="{C183D7F6-B498-43B3-948B-1728B52AA6E4}">
                <adec:decorative xmlns:adec="http://schemas.microsoft.com/office/drawing/2017/decorative" val="1"/>
              </a:ext>
            </a:extLst>
          </p:cNvPr>
          <p:cNvGrpSpPr/>
          <p:nvPr/>
        </p:nvGrpSpPr>
        <p:grpSpPr>
          <a:xfrm>
            <a:off x="6268214" y="1587500"/>
            <a:ext cx="5504686" cy="2194791"/>
            <a:chOff x="6268214" y="1587500"/>
            <a:chExt cx="5504686" cy="2194791"/>
          </a:xfrm>
        </p:grpSpPr>
        <p:sp>
          <p:nvSpPr>
            <p:cNvPr id="12" name="TextBox 11">
              <a:extLst>
                <a:ext uri="{FF2B5EF4-FFF2-40B4-BE49-F238E27FC236}">
                  <a16:creationId xmlns:a16="http://schemas.microsoft.com/office/drawing/2014/main" id="{6C767CB7-FF56-4AFE-9BA0-634A83B4791D}"/>
                </a:ext>
              </a:extLst>
            </p:cNvPr>
            <p:cNvSpPr txBox="1"/>
            <p:nvPr/>
          </p:nvSpPr>
          <p:spPr>
            <a:xfrm>
              <a:off x="6433314" y="2343457"/>
              <a:ext cx="5098473" cy="1200329"/>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4BAB"/>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x.x.x.x/16 </a:t>
              </a:r>
              <a:r>
                <a:rPr kumimoji="0" lang="en-US" sz="24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or 65,536 addresses (max)</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to</a:t>
              </a:r>
              <a:br>
                <a:rPr kumimoji="0" lang="en-US" sz="24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a:ln>
                    <a:noFill/>
                  </a:ln>
                  <a:solidFill>
                    <a:srgbClr val="504BAB"/>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x.x.x.x/28 </a:t>
              </a:r>
              <a:r>
                <a:rPr kumimoji="0" lang="en-US" sz="24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or 16 addresses (min)</a:t>
              </a:r>
            </a:p>
          </p:txBody>
        </p:sp>
        <p:sp>
          <p:nvSpPr>
            <p:cNvPr id="10" name="Rectangle 9">
              <a:extLst>
                <a:ext uri="{FF2B5EF4-FFF2-40B4-BE49-F238E27FC236}">
                  <a16:creationId xmlns:a16="http://schemas.microsoft.com/office/drawing/2014/main" id="{8AA8F078-82ED-40AA-8A06-3E097757284F}"/>
                </a:ext>
              </a:extLst>
            </p:cNvPr>
            <p:cNvSpPr/>
            <p:nvPr/>
          </p:nvSpPr>
          <p:spPr>
            <a:xfrm>
              <a:off x="6268214" y="1587500"/>
              <a:ext cx="5504686" cy="219479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a:ea typeface="+mn-ea"/>
                  <a:cs typeface="+mn-cs"/>
                </a:rPr>
                <a:t> VPC</a:t>
              </a:r>
              <a:endParaRPr kumimoji="0" lang="en-US" sz="1200" b="0" i="0" u="none" strike="noStrike" kern="0" cap="none" spc="0" normalizeH="0" baseline="0" noProof="0">
                <a:ln w="0"/>
                <a:solidFill>
                  <a:srgbClr val="1D8900"/>
                </a:solidFill>
                <a:effectLst/>
                <a:uLnTx/>
                <a:uFillTx/>
                <a:latin typeface="Amazon Ember"/>
                <a:ea typeface="+mn-ea"/>
                <a:cs typeface="+mn-cs"/>
              </a:endParaRPr>
            </a:p>
          </p:txBody>
        </p:sp>
        <p:pic>
          <p:nvPicPr>
            <p:cNvPr id="13" name="Graphic 12">
              <a:extLst>
                <a:ext uri="{FF2B5EF4-FFF2-40B4-BE49-F238E27FC236}">
                  <a16:creationId xmlns:a16="http://schemas.microsoft.com/office/drawing/2014/main" id="{DC5E2AF6-B862-47E5-BC0A-6E1D632355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4" y="1587500"/>
              <a:ext cx="457200" cy="457200"/>
            </a:xfrm>
            <a:prstGeom prst="rect">
              <a:avLst/>
            </a:prstGeom>
          </p:spPr>
        </p:pic>
      </p:grpSp>
    </p:spTree>
    <p:custDataLst>
      <p:tags r:id="rId1"/>
    </p:custDataLst>
    <p:extLst>
      <p:ext uri="{BB962C8B-B14F-4D97-AF65-F5344CB8AC3E}">
        <p14:creationId xmlns:p14="http://schemas.microsoft.com/office/powerpoint/2010/main" val="33569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3CD50A-A9E8-C143-8E51-98D5D70207F0}"/>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930176A1-BCF0-4712-97A6-6B495F55390B}"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51</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7" name="Title 6">
            <a:extLst>
              <a:ext uri="{FF2B5EF4-FFF2-40B4-BE49-F238E27FC236}">
                <a16:creationId xmlns:a16="http://schemas.microsoft.com/office/drawing/2014/main" id="{B8C040A5-5B40-4F5A-8F82-EB6E526FDF27}"/>
              </a:ext>
            </a:extLst>
          </p:cNvPr>
          <p:cNvSpPr>
            <a:spLocks noGrp="1"/>
          </p:cNvSpPr>
          <p:nvPr>
            <p:ph type="title"/>
          </p:nvPr>
        </p:nvSpPr>
        <p:spPr/>
        <p:txBody>
          <a:bodyPr/>
          <a:lstStyle/>
          <a:p>
            <a:r>
              <a:rPr lang="en-US"/>
              <a:t>Reserved IP addresses</a:t>
            </a:r>
          </a:p>
        </p:txBody>
      </p:sp>
      <p:sp>
        <p:nvSpPr>
          <p:cNvPr id="30" name="TextBox 29">
            <a:extLst>
              <a:ext uri="{FF2B5EF4-FFF2-40B4-BE49-F238E27FC236}">
                <a16:creationId xmlns:a16="http://schemas.microsoft.com/office/drawing/2014/main" id="{7F54A6A5-45EB-46D0-BAC3-B9224A6F6EBA}"/>
              </a:ext>
            </a:extLst>
          </p:cNvPr>
          <p:cNvSpPr txBox="1"/>
          <p:nvPr/>
        </p:nvSpPr>
        <p:spPr>
          <a:xfrm>
            <a:off x="259812" y="1345998"/>
            <a:ext cx="11717540" cy="1200329"/>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Example</a:t>
            </a:r>
            <a:r>
              <a:rPr kumimoji="0" lang="en-US" sz="24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 VPC with an IPv4 CIDR block of 10.0.0.0/16 has 65,536 total IP addresses.</a:t>
            </a:r>
            <a:br>
              <a:rPr kumimoji="0" lang="en-US" sz="24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The VPC has four equal-sized subnets. Only 251 IP addresses are available for use by each subnet.</a:t>
            </a:r>
          </a:p>
        </p:txBody>
      </p:sp>
      <p:grpSp>
        <p:nvGrpSpPr>
          <p:cNvPr id="3" name="Group 2" descr="Architecture diagram of a VPC with four equal-sized subnets.">
            <a:extLst>
              <a:ext uri="{FF2B5EF4-FFF2-40B4-BE49-F238E27FC236}">
                <a16:creationId xmlns:a16="http://schemas.microsoft.com/office/drawing/2014/main" id="{CFD50DE4-F810-4D8E-9B41-EA0516EFA0CC}"/>
              </a:ext>
            </a:extLst>
          </p:cNvPr>
          <p:cNvGrpSpPr/>
          <p:nvPr/>
        </p:nvGrpSpPr>
        <p:grpSpPr>
          <a:xfrm>
            <a:off x="467932" y="2852730"/>
            <a:ext cx="5980994" cy="3381883"/>
            <a:chOff x="467932" y="2852730"/>
            <a:chExt cx="4644394" cy="3381883"/>
          </a:xfrm>
        </p:grpSpPr>
        <p:grpSp>
          <p:nvGrpSpPr>
            <p:cNvPr id="34" name="Group 33">
              <a:extLst>
                <a:ext uri="{FF2B5EF4-FFF2-40B4-BE49-F238E27FC236}">
                  <a16:creationId xmlns:a16="http://schemas.microsoft.com/office/drawing/2014/main" id="{1315EF31-D321-420F-BF04-47B72D461CE4}"/>
                </a:ext>
              </a:extLst>
            </p:cNvPr>
            <p:cNvGrpSpPr/>
            <p:nvPr/>
          </p:nvGrpSpPr>
          <p:grpSpPr>
            <a:xfrm>
              <a:off x="467932" y="2852730"/>
              <a:ext cx="4644394" cy="3381883"/>
              <a:chOff x="467932" y="2603278"/>
              <a:chExt cx="4644394" cy="3381883"/>
            </a:xfrm>
          </p:grpSpPr>
          <p:grpSp>
            <p:nvGrpSpPr>
              <p:cNvPr id="28" name="Group 27">
                <a:extLst>
                  <a:ext uri="{FF2B5EF4-FFF2-40B4-BE49-F238E27FC236}">
                    <a16:creationId xmlns:a16="http://schemas.microsoft.com/office/drawing/2014/main" id="{0A4929FD-12BB-4D3C-9215-F8623F79853B}"/>
                  </a:ext>
                </a:extLst>
              </p:cNvPr>
              <p:cNvGrpSpPr/>
              <p:nvPr/>
            </p:nvGrpSpPr>
            <p:grpSpPr>
              <a:xfrm>
                <a:off x="467932" y="3159746"/>
                <a:ext cx="4577481" cy="2429264"/>
                <a:chOff x="-61597" y="3394364"/>
                <a:chExt cx="4577481" cy="2429264"/>
              </a:xfrm>
            </p:grpSpPr>
            <p:grpSp>
              <p:nvGrpSpPr>
                <p:cNvPr id="18" name="Group 17">
                  <a:extLst>
                    <a:ext uri="{FF2B5EF4-FFF2-40B4-BE49-F238E27FC236}">
                      <a16:creationId xmlns:a16="http://schemas.microsoft.com/office/drawing/2014/main" id="{066F8E97-E7A2-41D4-81E1-63F46499A522}"/>
                    </a:ext>
                  </a:extLst>
                </p:cNvPr>
                <p:cNvGrpSpPr/>
                <p:nvPr/>
              </p:nvGrpSpPr>
              <p:grpSpPr>
                <a:xfrm>
                  <a:off x="-61597" y="3394364"/>
                  <a:ext cx="2215503" cy="1145359"/>
                  <a:chOff x="-61597" y="3394364"/>
                  <a:chExt cx="2215503" cy="1145359"/>
                </a:xfrm>
              </p:grpSpPr>
              <p:sp>
                <p:nvSpPr>
                  <p:cNvPr id="10" name="Rectangle 9">
                    <a:extLst>
                      <a:ext uri="{FF2B5EF4-FFF2-40B4-BE49-F238E27FC236}">
                        <a16:creationId xmlns:a16="http://schemas.microsoft.com/office/drawing/2014/main" id="{2A5195AB-2752-4DE4-8FEB-B45164027D93}"/>
                      </a:ext>
                    </a:extLst>
                  </p:cNvPr>
                  <p:cNvSpPr/>
                  <p:nvPr/>
                </p:nvSpPr>
                <p:spPr>
                  <a:xfrm>
                    <a:off x="-61597" y="3396723"/>
                    <a:ext cx="2215503"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latin typeface="Amazon Ember"/>
                        <a:ea typeface="+mn-ea"/>
                        <a:cs typeface="+mn-cs"/>
                      </a:rPr>
                      <a:t>        </a:t>
                    </a:r>
                    <a:r>
                      <a:rPr kumimoji="0" lang="en-US" sz="1600" b="0" i="0" u="none" strike="noStrike" kern="0" cap="none" spc="0" normalizeH="0" baseline="0" noProof="0">
                        <a:ln>
                          <a:noFill/>
                        </a:ln>
                        <a:solidFill>
                          <a:srgbClr val="1D8900"/>
                        </a:solidFill>
                        <a:effectLst/>
                        <a:uLnTx/>
                        <a:uFillTx/>
                        <a:latin typeface="Amazon Ember"/>
                        <a:ea typeface="+mn-ea"/>
                        <a:cs typeface="+mn-cs"/>
                      </a:rPr>
                      <a:t>Subnet 1 (10.0.0.0/24)</a:t>
                    </a:r>
                  </a:p>
                </p:txBody>
              </p:sp>
              <p:pic>
                <p:nvPicPr>
                  <p:cNvPr id="11" name="Graphic 10">
                    <a:extLst>
                      <a:ext uri="{FF2B5EF4-FFF2-40B4-BE49-F238E27FC236}">
                        <a16:creationId xmlns:a16="http://schemas.microsoft.com/office/drawing/2014/main" id="{AD246BFB-53C8-4AB4-AD35-4C72A3BB754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36" y="3394364"/>
                    <a:ext cx="457200" cy="457200"/>
                  </a:xfrm>
                  <a:prstGeom prst="rect">
                    <a:avLst/>
                  </a:prstGeom>
                </p:spPr>
              </p:pic>
            </p:grpSp>
            <p:grpSp>
              <p:nvGrpSpPr>
                <p:cNvPr id="19" name="Group 18">
                  <a:extLst>
                    <a:ext uri="{FF2B5EF4-FFF2-40B4-BE49-F238E27FC236}">
                      <a16:creationId xmlns:a16="http://schemas.microsoft.com/office/drawing/2014/main" id="{A61FC9FC-9C26-467D-B557-5514C0256212}"/>
                    </a:ext>
                  </a:extLst>
                </p:cNvPr>
                <p:cNvGrpSpPr/>
                <p:nvPr/>
              </p:nvGrpSpPr>
              <p:grpSpPr>
                <a:xfrm>
                  <a:off x="-48036" y="4678269"/>
                  <a:ext cx="2232436" cy="1145359"/>
                  <a:chOff x="-48036" y="3394364"/>
                  <a:chExt cx="2232436" cy="1145359"/>
                </a:xfrm>
              </p:grpSpPr>
              <p:sp>
                <p:nvSpPr>
                  <p:cNvPr id="20" name="Rectangle 19">
                    <a:extLst>
                      <a:ext uri="{FF2B5EF4-FFF2-40B4-BE49-F238E27FC236}">
                        <a16:creationId xmlns:a16="http://schemas.microsoft.com/office/drawing/2014/main" id="{804F3551-80F5-48A2-9BF3-7C17469BEC3F}"/>
                      </a:ext>
                    </a:extLst>
                  </p:cNvPr>
                  <p:cNvSpPr/>
                  <p:nvPr/>
                </p:nvSpPr>
                <p:spPr>
                  <a:xfrm>
                    <a:off x="-48036" y="3396723"/>
                    <a:ext cx="2232436"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latin typeface="Amazon Ember"/>
                        <a:ea typeface="+mn-ea"/>
                        <a:cs typeface="+mn-cs"/>
                      </a:rPr>
                      <a:t>        </a:t>
                    </a:r>
                    <a:r>
                      <a:rPr kumimoji="0" lang="en-US" sz="1600" b="0" i="0" u="none" strike="noStrike" kern="0" cap="none" spc="0" normalizeH="0" baseline="0" noProof="0">
                        <a:ln>
                          <a:noFill/>
                        </a:ln>
                        <a:solidFill>
                          <a:srgbClr val="1D8900"/>
                        </a:solidFill>
                        <a:effectLst/>
                        <a:uLnTx/>
                        <a:uFillTx/>
                        <a:latin typeface="Amazon Ember"/>
                        <a:ea typeface="+mn-ea"/>
                        <a:cs typeface="+mn-cs"/>
                      </a:rPr>
                      <a:t>Subnet 4 (10.0.1.0/24)</a:t>
                    </a:r>
                  </a:p>
                </p:txBody>
              </p:sp>
              <p:pic>
                <p:nvPicPr>
                  <p:cNvPr id="21" name="Graphic 20">
                    <a:extLst>
                      <a:ext uri="{FF2B5EF4-FFF2-40B4-BE49-F238E27FC236}">
                        <a16:creationId xmlns:a16="http://schemas.microsoft.com/office/drawing/2014/main" id="{33C9663C-341E-495A-9CF8-7A28A02A40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50" y="3394364"/>
                    <a:ext cx="457200" cy="457200"/>
                  </a:xfrm>
                  <a:prstGeom prst="rect">
                    <a:avLst/>
                  </a:prstGeom>
                </p:spPr>
              </p:pic>
            </p:grpSp>
            <p:grpSp>
              <p:nvGrpSpPr>
                <p:cNvPr id="22" name="Group 21">
                  <a:extLst>
                    <a:ext uri="{FF2B5EF4-FFF2-40B4-BE49-F238E27FC236}">
                      <a16:creationId xmlns:a16="http://schemas.microsoft.com/office/drawing/2014/main" id="{A53AFFE5-F463-40C6-8781-A63AF84FFDE8}"/>
                    </a:ext>
                  </a:extLst>
                </p:cNvPr>
                <p:cNvGrpSpPr/>
                <p:nvPr/>
              </p:nvGrpSpPr>
              <p:grpSpPr>
                <a:xfrm>
                  <a:off x="2336800" y="3394364"/>
                  <a:ext cx="2179084" cy="1145359"/>
                  <a:chOff x="419100" y="3394364"/>
                  <a:chExt cx="2179084" cy="1145359"/>
                </a:xfrm>
              </p:grpSpPr>
              <p:sp>
                <p:nvSpPr>
                  <p:cNvPr id="23" name="Rectangle 22">
                    <a:extLst>
                      <a:ext uri="{FF2B5EF4-FFF2-40B4-BE49-F238E27FC236}">
                        <a16:creationId xmlns:a16="http://schemas.microsoft.com/office/drawing/2014/main" id="{31E2B787-FA35-466A-8483-3038641004AF}"/>
                      </a:ext>
                    </a:extLst>
                  </p:cNvPr>
                  <p:cNvSpPr/>
                  <p:nvPr/>
                </p:nvSpPr>
                <p:spPr>
                  <a:xfrm>
                    <a:off x="442195"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latin typeface="Amazon Ember"/>
                        <a:ea typeface="+mn-ea"/>
                        <a:cs typeface="+mn-cs"/>
                      </a:rPr>
                      <a:t>      </a:t>
                    </a:r>
                    <a:r>
                      <a:rPr kumimoji="0" lang="en-US" sz="1600" b="0" i="0" u="none" strike="noStrike" kern="0" cap="none" spc="0" normalizeH="0" baseline="0" noProof="0">
                        <a:ln>
                          <a:noFill/>
                        </a:ln>
                        <a:solidFill>
                          <a:srgbClr val="1D8900"/>
                        </a:solidFill>
                        <a:effectLst/>
                        <a:uLnTx/>
                        <a:uFillTx/>
                        <a:latin typeface="Amazon Ember"/>
                        <a:ea typeface="+mn-ea"/>
                        <a:cs typeface="+mn-cs"/>
                      </a:rPr>
                      <a:t>Subnet 2 (10.0.2.0/24)</a:t>
                    </a:r>
                  </a:p>
                </p:txBody>
              </p:sp>
              <p:pic>
                <p:nvPicPr>
                  <p:cNvPr id="24" name="Graphic 23">
                    <a:extLst>
                      <a:ext uri="{FF2B5EF4-FFF2-40B4-BE49-F238E27FC236}">
                        <a16:creationId xmlns:a16="http://schemas.microsoft.com/office/drawing/2014/main" id="{D6BF39A1-F4A1-4543-B8E1-E688D04AE0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nvGrpSpPr>
                <p:cNvPr id="25" name="Group 24">
                  <a:extLst>
                    <a:ext uri="{FF2B5EF4-FFF2-40B4-BE49-F238E27FC236}">
                      <a16:creationId xmlns:a16="http://schemas.microsoft.com/office/drawing/2014/main" id="{FBB88604-3187-41AB-A9B1-DB738496C08F}"/>
                    </a:ext>
                  </a:extLst>
                </p:cNvPr>
                <p:cNvGrpSpPr/>
                <p:nvPr/>
              </p:nvGrpSpPr>
              <p:grpSpPr>
                <a:xfrm>
                  <a:off x="2336800" y="4678269"/>
                  <a:ext cx="2179083" cy="1145359"/>
                  <a:chOff x="419100" y="3394364"/>
                  <a:chExt cx="2179083" cy="1145359"/>
                </a:xfrm>
              </p:grpSpPr>
              <p:sp>
                <p:nvSpPr>
                  <p:cNvPr id="26" name="Rectangle 25">
                    <a:extLst>
                      <a:ext uri="{FF2B5EF4-FFF2-40B4-BE49-F238E27FC236}">
                        <a16:creationId xmlns:a16="http://schemas.microsoft.com/office/drawing/2014/main" id="{10854074-32C7-46D2-84C6-88C4AE6690BC}"/>
                      </a:ext>
                    </a:extLst>
                  </p:cNvPr>
                  <p:cNvSpPr/>
                  <p:nvPr/>
                </p:nvSpPr>
                <p:spPr>
                  <a:xfrm>
                    <a:off x="442194"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latin typeface="Amazon Ember"/>
                        <a:ea typeface="+mn-ea"/>
                        <a:cs typeface="+mn-cs"/>
                      </a:rPr>
                      <a:t>      </a:t>
                    </a:r>
                    <a:r>
                      <a:rPr kumimoji="0" lang="en-US" sz="1600" b="0" i="0" u="none" strike="noStrike" kern="0" cap="none" spc="0" normalizeH="0" baseline="0" noProof="0">
                        <a:ln>
                          <a:noFill/>
                        </a:ln>
                        <a:solidFill>
                          <a:srgbClr val="1D8900"/>
                        </a:solidFill>
                        <a:effectLst/>
                        <a:uLnTx/>
                        <a:uFillTx/>
                        <a:latin typeface="Amazon Ember"/>
                        <a:ea typeface="+mn-ea"/>
                        <a:cs typeface="+mn-cs"/>
                      </a:rPr>
                      <a:t>Subnet 3 (10.0.3.0/24)</a:t>
                    </a:r>
                  </a:p>
                </p:txBody>
              </p:sp>
              <p:pic>
                <p:nvPicPr>
                  <p:cNvPr id="27" name="Graphic 26">
                    <a:extLst>
                      <a:ext uri="{FF2B5EF4-FFF2-40B4-BE49-F238E27FC236}">
                        <a16:creationId xmlns:a16="http://schemas.microsoft.com/office/drawing/2014/main" id="{3B8BCF13-CAD0-4915-B71F-6A6A927B37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grpSp>
            <p:nvGrpSpPr>
              <p:cNvPr id="33" name="Group 32">
                <a:extLst>
                  <a:ext uri="{FF2B5EF4-FFF2-40B4-BE49-F238E27FC236}">
                    <a16:creationId xmlns:a16="http://schemas.microsoft.com/office/drawing/2014/main" id="{0B30FC63-C62B-4E58-8A51-D5585777686A}"/>
                  </a:ext>
                </a:extLst>
              </p:cNvPr>
              <p:cNvGrpSpPr/>
              <p:nvPr/>
            </p:nvGrpSpPr>
            <p:grpSpPr>
              <a:xfrm>
                <a:off x="467933" y="2603278"/>
                <a:ext cx="4644393" cy="3381883"/>
                <a:chOff x="467933" y="2603278"/>
                <a:chExt cx="4644393" cy="3381883"/>
              </a:xfrm>
            </p:grpSpPr>
            <p:sp>
              <p:nvSpPr>
                <p:cNvPr id="31" name="Rectangle 30">
                  <a:extLst>
                    <a:ext uri="{FF2B5EF4-FFF2-40B4-BE49-F238E27FC236}">
                      <a16:creationId xmlns:a16="http://schemas.microsoft.com/office/drawing/2014/main" id="{BD0C4DE9-CEC1-4E38-9BFD-2F05B5E0697A}"/>
                    </a:ext>
                  </a:extLst>
                </p:cNvPr>
                <p:cNvSpPr/>
                <p:nvPr/>
              </p:nvSpPr>
              <p:spPr>
                <a:xfrm>
                  <a:off x="467933" y="2603278"/>
                  <a:ext cx="4644393" cy="338188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a:ea typeface="+mn-ea"/>
                      <a:cs typeface="+mn-cs"/>
                    </a:rPr>
                    <a:t>     VPC: 10.0.0.0/16</a:t>
                  </a:r>
                  <a:endParaRPr kumimoji="0" lang="en-US" sz="1200" b="0" i="0" u="none" strike="noStrike" kern="0" cap="none" spc="0" normalizeH="0" baseline="0" noProof="0">
                    <a:ln w="0"/>
                    <a:solidFill>
                      <a:srgbClr val="1D8900"/>
                    </a:solidFill>
                    <a:effectLst/>
                    <a:uLnTx/>
                    <a:uFillTx/>
                    <a:latin typeface="Amazon Ember"/>
                    <a:ea typeface="+mn-ea"/>
                    <a:cs typeface="+mn-cs"/>
                  </a:endParaRPr>
                </a:p>
              </p:txBody>
            </p:sp>
            <p:pic>
              <p:nvPicPr>
                <p:cNvPr id="32" name="Graphic 31">
                  <a:extLst>
                    <a:ext uri="{FF2B5EF4-FFF2-40B4-BE49-F238E27FC236}">
                      <a16:creationId xmlns:a16="http://schemas.microsoft.com/office/drawing/2014/main" id="{BDA38B5A-ADE4-410A-9F38-3F4F90C31BB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934" y="2603279"/>
                  <a:ext cx="457200" cy="457200"/>
                </a:xfrm>
                <a:prstGeom prst="rect">
                  <a:avLst/>
                </a:prstGeom>
              </p:spPr>
            </p:pic>
          </p:grpSp>
        </p:grpSp>
        <p:sp>
          <p:nvSpPr>
            <p:cNvPr id="35" name="TextBox 34">
              <a:extLst>
                <a:ext uri="{FF2B5EF4-FFF2-40B4-BE49-F238E27FC236}">
                  <a16:creationId xmlns:a16="http://schemas.microsoft.com/office/drawing/2014/main" id="{46B670D3-AB61-44FC-A0FF-7AB6C7E071BE}"/>
                </a:ext>
              </a:extLst>
            </p:cNvPr>
            <p:cNvSpPr txBox="1"/>
            <p:nvPr/>
          </p:nvSpPr>
          <p:spPr>
            <a:xfrm>
              <a:off x="979122" y="3957923"/>
              <a:ext cx="1323442" cy="338554"/>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a:ea typeface="Amazon Ember Light" panose="020B0403020204020204" pitchFamily="34" charset="0"/>
                  <a:cs typeface="Amazon Ember Light" panose="020B0403020204020204" pitchFamily="34" charset="0"/>
                </a:rPr>
                <a:t>251 IP addresses</a:t>
              </a:r>
            </a:p>
          </p:txBody>
        </p:sp>
        <p:sp>
          <p:nvSpPr>
            <p:cNvPr id="36" name="TextBox 35">
              <a:extLst>
                <a:ext uri="{FF2B5EF4-FFF2-40B4-BE49-F238E27FC236}">
                  <a16:creationId xmlns:a16="http://schemas.microsoft.com/office/drawing/2014/main" id="{6CD49A6A-A6F3-4865-9C00-A0A1BEE2CB3D}"/>
                </a:ext>
              </a:extLst>
            </p:cNvPr>
            <p:cNvSpPr txBox="1"/>
            <p:nvPr/>
          </p:nvSpPr>
          <p:spPr>
            <a:xfrm>
              <a:off x="979122" y="5270536"/>
              <a:ext cx="1323442" cy="338554"/>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a:ea typeface="Amazon Ember Light" panose="020B0403020204020204" pitchFamily="34" charset="0"/>
                  <a:cs typeface="Amazon Ember Light" panose="020B0403020204020204" pitchFamily="34" charset="0"/>
                </a:rPr>
                <a:t>251 IP addresses</a:t>
              </a:r>
            </a:p>
          </p:txBody>
        </p:sp>
        <p:sp>
          <p:nvSpPr>
            <p:cNvPr id="37" name="TextBox 36">
              <a:extLst>
                <a:ext uri="{FF2B5EF4-FFF2-40B4-BE49-F238E27FC236}">
                  <a16:creationId xmlns:a16="http://schemas.microsoft.com/office/drawing/2014/main" id="{E215BEED-509F-4EDB-97E9-FC829EA31B26}"/>
                </a:ext>
              </a:extLst>
            </p:cNvPr>
            <p:cNvSpPr txBox="1"/>
            <p:nvPr/>
          </p:nvSpPr>
          <p:spPr>
            <a:xfrm>
              <a:off x="3169708" y="3981986"/>
              <a:ext cx="1323442" cy="338554"/>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a:ea typeface="Amazon Ember Light" panose="020B0403020204020204" pitchFamily="34" charset="0"/>
                  <a:cs typeface="Amazon Ember Light" panose="020B0403020204020204" pitchFamily="34" charset="0"/>
                </a:rPr>
                <a:t>251 IP addresses</a:t>
              </a:r>
            </a:p>
          </p:txBody>
        </p:sp>
        <p:sp>
          <p:nvSpPr>
            <p:cNvPr id="38" name="TextBox 37">
              <a:extLst>
                <a:ext uri="{FF2B5EF4-FFF2-40B4-BE49-F238E27FC236}">
                  <a16:creationId xmlns:a16="http://schemas.microsoft.com/office/drawing/2014/main" id="{8BF43741-C1ED-4202-8FE4-CCCF681C5267}"/>
                </a:ext>
              </a:extLst>
            </p:cNvPr>
            <p:cNvSpPr txBox="1"/>
            <p:nvPr/>
          </p:nvSpPr>
          <p:spPr>
            <a:xfrm>
              <a:off x="3207077" y="5246473"/>
              <a:ext cx="1323442" cy="338554"/>
            </a:xfrm>
            <a:prstGeom prst="rect">
              <a:avLst/>
            </a:prstGeom>
            <a:noFill/>
          </p:spPr>
          <p:txBody>
            <a:bodyPr wrap="non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a:ea typeface="Amazon Ember Light" panose="020B0403020204020204" pitchFamily="34" charset="0"/>
                  <a:cs typeface="Amazon Ember Light" panose="020B0403020204020204" pitchFamily="34" charset="0"/>
                </a:rPr>
                <a:t>251 IP addresses</a:t>
              </a:r>
            </a:p>
          </p:txBody>
        </p:sp>
      </p:grpSp>
      <p:graphicFrame>
        <p:nvGraphicFramePr>
          <p:cNvPr id="39" name="Table Placeholder 3">
            <a:extLst>
              <a:ext uri="{FF2B5EF4-FFF2-40B4-BE49-F238E27FC236}">
                <a16:creationId xmlns:a16="http://schemas.microsoft.com/office/drawing/2014/main" id="{C5BF2946-AEB8-4B04-A50D-74B1FB17B23B}"/>
              </a:ext>
            </a:extLst>
          </p:cNvPr>
          <p:cNvGraphicFramePr>
            <a:graphicFrameLocks/>
          </p:cNvGraphicFramePr>
          <p:nvPr/>
        </p:nvGraphicFramePr>
        <p:xfrm>
          <a:off x="6857998" y="2413239"/>
          <a:ext cx="4930328" cy="3945117"/>
        </p:xfrm>
        <a:graphic>
          <a:graphicData uri="http://schemas.openxmlformats.org/drawingml/2006/table">
            <a:tbl>
              <a:tblPr firstRow="1" bandRow="1"/>
              <a:tblGrid>
                <a:gridCol w="2465164">
                  <a:extLst>
                    <a:ext uri="{9D8B030D-6E8A-4147-A177-3AD203B41FA5}">
                      <a16:colId xmlns:a16="http://schemas.microsoft.com/office/drawing/2014/main" val="20000"/>
                    </a:ext>
                  </a:extLst>
                </a:gridCol>
                <a:gridCol w="2465164">
                  <a:extLst>
                    <a:ext uri="{9D8B030D-6E8A-4147-A177-3AD203B41FA5}">
                      <a16:colId xmlns:a16="http://schemas.microsoft.com/office/drawing/2014/main" val="20001"/>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IP Addresses for CIDR block 10.0.0.0/24</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Reserved for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10.0.0.0</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Network address</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10.0.0.1</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Internal communication</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10.0.0.2</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Domain</a:t>
                      </a:r>
                      <a:r>
                        <a:rPr lang="en-US" sz="1600" b="0" i="0" baseline="0">
                          <a:solidFill>
                            <a:srgbClr val="232F3E"/>
                          </a:solidFill>
                          <a:latin typeface="+mn-lt"/>
                          <a:ea typeface="Amazon Ember Light" panose="020B0403020204020204" pitchFamily="34" charset="0"/>
                          <a:cs typeface="Amazon Ember Light" panose="020B0403020204020204" pitchFamily="34" charset="0"/>
                        </a:rPr>
                        <a:t> Name System (</a:t>
                      </a:r>
                      <a:r>
                        <a:rPr lang="en-US" sz="1600" b="0" i="0">
                          <a:solidFill>
                            <a:srgbClr val="232F3E"/>
                          </a:solidFill>
                          <a:latin typeface="+mn-lt"/>
                          <a:ea typeface="Amazon Ember Light" panose="020B0403020204020204" pitchFamily="34" charset="0"/>
                          <a:cs typeface="Amazon Ember Light" panose="020B0403020204020204" pitchFamily="34" charset="0"/>
                        </a:rPr>
                        <a:t>DNS) resolution</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10.0.0.3</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Future use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518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10.0.0.255</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Network broadcast address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13478091"/>
                  </a:ext>
                </a:extLst>
              </a:tr>
            </a:tbl>
          </a:graphicData>
        </a:graphic>
      </p:graphicFrame>
    </p:spTree>
    <p:custDataLst>
      <p:tags r:id="rId1"/>
    </p:custDataLst>
    <p:extLst>
      <p:ext uri="{BB962C8B-B14F-4D97-AF65-F5344CB8AC3E}">
        <p14:creationId xmlns:p14="http://schemas.microsoft.com/office/powerpoint/2010/main" val="3386929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B554C6-697C-4051-209F-6C8EB575BB00}"/>
              </a:ext>
            </a:extLst>
          </p:cNvPr>
          <p:cNvSpPr>
            <a:spLocks noGrp="1"/>
          </p:cNvSpPr>
          <p:nvPr>
            <p:ph type="sldNum" sz="quarter" idx="20"/>
          </p:nvPr>
        </p:nvSpPr>
        <p:spPr/>
        <p:txBody>
          <a:bodyPr/>
          <a:lstStyle/>
          <a:p>
            <a:fld id="{930176A1-BCF0-4712-97A6-6B495F55390B}" type="slidenum">
              <a:rPr lang="en-US" smtClean="0"/>
              <a:pPr/>
              <a:t>52</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normAutofit/>
          </a:bodyPr>
          <a:lstStyle/>
          <a:p>
            <a:r>
              <a:rPr lang="en-US"/>
              <a:t>Internet gateway</a:t>
            </a:r>
          </a:p>
        </p:txBody>
      </p:sp>
      <p:sp>
        <p:nvSpPr>
          <p:cNvPr id="95" name="TextBox 94">
            <a:extLst>
              <a:ext uri="{FF2B5EF4-FFF2-40B4-BE49-F238E27FC236}">
                <a16:creationId xmlns:a16="http://schemas.microsoft.com/office/drawing/2014/main" id="{5A7B5FA0-68D2-4EEA-8AA0-CF9FF952F855}"/>
              </a:ext>
            </a:extLst>
          </p:cNvPr>
          <p:cNvSpPr txBox="1"/>
          <p:nvPr/>
        </p:nvSpPr>
        <p:spPr>
          <a:xfrm>
            <a:off x="9388685" y="2879352"/>
            <a:ext cx="2553905" cy="338554"/>
          </a:xfrm>
          <a:prstGeom prst="rect">
            <a:avLst/>
          </a:prstGeom>
          <a:noFill/>
        </p:spPr>
        <p:txBody>
          <a:bodyPr wrap="none" rtlCol="0">
            <a:spAutoFit/>
          </a:bodyPr>
          <a:lstStyle/>
          <a:p>
            <a:pPr algn="ctr"/>
            <a:r>
              <a:rPr lang="en-US" sz="1600">
                <a:ea typeface="Amazon Ember" panose="020B0603020204020204" pitchFamily="34" charset="0"/>
                <a:cs typeface="Amazon Ember" panose="020B0603020204020204" pitchFamily="34" charset="0"/>
              </a:rPr>
              <a:t>Public Subnet Route Table</a:t>
            </a:r>
          </a:p>
        </p:txBody>
      </p:sp>
      <p:graphicFrame>
        <p:nvGraphicFramePr>
          <p:cNvPr id="94" name="Table 93">
            <a:extLst>
              <a:ext uri="{FF2B5EF4-FFF2-40B4-BE49-F238E27FC236}">
                <a16:creationId xmlns:a16="http://schemas.microsoft.com/office/drawing/2014/main" id="{F5E0CB77-ADCB-409B-861A-71EEBEA38B00}"/>
              </a:ext>
            </a:extLst>
          </p:cNvPr>
          <p:cNvGraphicFramePr>
            <a:graphicFrameLocks noGrp="1"/>
          </p:cNvGraphicFramePr>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7" name="Group 16" descr="VPC in AWS Cloud with two subnets. There is a two-way arrow between the instance in the public subnet and the route table, between the route table and the internet gateway, and between the internet gateway and the internet cloud.">
            <a:extLst>
              <a:ext uri="{FF2B5EF4-FFF2-40B4-BE49-F238E27FC236}">
                <a16:creationId xmlns:a16="http://schemas.microsoft.com/office/drawing/2014/main" id="{B61DB02C-FFC5-CB00-03C9-8CDF873E9375}"/>
              </a:ext>
            </a:extLst>
          </p:cNvPr>
          <p:cNvGrpSpPr/>
          <p:nvPr/>
        </p:nvGrpSpPr>
        <p:grpSpPr>
          <a:xfrm>
            <a:off x="249410" y="1317217"/>
            <a:ext cx="8850013" cy="5191619"/>
            <a:chOff x="249410" y="1317217"/>
            <a:chExt cx="8850013" cy="5191619"/>
          </a:xfrm>
        </p:grpSpPr>
        <p:grpSp>
          <p:nvGrpSpPr>
            <p:cNvPr id="3" name="Group 2">
              <a:extLst>
                <a:ext uri="{FF2B5EF4-FFF2-40B4-BE49-F238E27FC236}">
                  <a16:creationId xmlns:a16="http://schemas.microsoft.com/office/drawing/2014/main" id="{84EFCDD6-3A3B-4DB0-A28C-D7FC1C898520}"/>
                </a:ext>
              </a:extLst>
            </p:cNvPr>
            <p:cNvGrpSpPr/>
            <p:nvPr/>
          </p:nvGrpSpPr>
          <p:grpSpPr>
            <a:xfrm>
              <a:off x="249410" y="1317217"/>
              <a:ext cx="8850013" cy="5191619"/>
              <a:chOff x="152401" y="1273546"/>
              <a:chExt cx="8850013" cy="5191619"/>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961848"/>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6292" y="4136549"/>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3519064"/>
                <a:ext cx="457200" cy="457200"/>
              </a:xfrm>
              <a:prstGeom prst="rect">
                <a:avLst/>
              </a:prstGeom>
            </p:spPr>
          </p:pic>
          <p:sp>
            <p:nvSpPr>
              <p:cNvPr id="56" name="TextBox 55">
                <a:extLst>
                  <a:ext uri="{FF2B5EF4-FFF2-40B4-BE49-F238E27FC236}">
                    <a16:creationId xmlns:a16="http://schemas.microsoft.com/office/drawing/2014/main" id="{E39894E9-6961-4D66-ABF7-7CA2265F52F3}"/>
                  </a:ext>
                </a:extLst>
              </p:cNvPr>
              <p:cNvSpPr txBox="1"/>
              <p:nvPr/>
            </p:nvSpPr>
            <p:spPr>
              <a:xfrm>
                <a:off x="5015417" y="4558468"/>
                <a:ext cx="731290"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Route</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table</a:t>
                </a:r>
              </a:p>
            </p:txBody>
          </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22254" y="3976264"/>
                <a:ext cx="1280160" cy="1280160"/>
              </a:xfrm>
              <a:prstGeom prst="rect">
                <a:avLst/>
              </a:prstGeom>
            </p:spPr>
          </p:pic>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191619"/>
                <a:chOff x="152401" y="1273546"/>
                <a:chExt cx="7162799" cy="5191619"/>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0551" y="1888174"/>
                <a:ext cx="457200" cy="457200"/>
              </a:xfrm>
              <a:prstGeom prst="rect">
                <a:avLst/>
              </a:prstGeom>
            </p:spPr>
          </p:pic>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948" y="2624640"/>
                <a:ext cx="457200" cy="457200"/>
              </a:xfrm>
              <a:prstGeom prst="rect">
                <a:avLst/>
              </a:prstGeom>
            </p:spPr>
          </p:pic>
          <p:cxnSp>
            <p:nvCxnSpPr>
              <p:cNvPr id="93" name="Straight Arrow Connector 92">
                <a:extLst>
                  <a:ext uri="{FF2B5EF4-FFF2-40B4-BE49-F238E27FC236}">
                    <a16:creationId xmlns:a16="http://schemas.microsoft.com/office/drawing/2014/main" id="{62C08795-E67B-4575-B4C1-7F65B211628D}"/>
                  </a:ext>
                </a:extLst>
              </p:cNvPr>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180E7B4-6913-4029-8808-B26C219C705A}"/>
                  </a:ext>
                </a:extLst>
              </p:cNvPr>
              <p:cNvSpPr txBox="1"/>
              <p:nvPr/>
            </p:nvSpPr>
            <p:spPr>
              <a:xfrm>
                <a:off x="6092968" y="4599957"/>
                <a:ext cx="941283" cy="830997"/>
              </a:xfrm>
              <a:prstGeom prst="rect">
                <a:avLst/>
              </a:prstGeom>
              <a:solidFill>
                <a:schemeClr val="bg1"/>
              </a:solid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gateway</a:t>
                </a:r>
              </a:p>
              <a:p>
                <a:pPr algn="ctr"/>
                <a:r>
                  <a:rPr lang="en-US" sz="1600">
                    <a:ea typeface="Amazon Ember Light" panose="020B0403020204020204" pitchFamily="34" charset="0"/>
                    <a:cs typeface="Arial" panose="020B0604020202020204" pitchFamily="34" charset="0"/>
                  </a:rPr>
                  <a:t>(</a:t>
                </a:r>
                <a:r>
                  <a:rPr lang="en-US" sz="1600" b="1">
                    <a:solidFill>
                      <a:schemeClr val="accent6"/>
                    </a:solidFill>
                    <a:ea typeface="Amazon Ember Light" panose="020B0403020204020204" pitchFamily="34" charset="0"/>
                    <a:cs typeface="Arial" panose="020B0604020202020204" pitchFamily="34" charset="0"/>
                  </a:rPr>
                  <a:t>igw-id</a:t>
                </a:r>
                <a:r>
                  <a:rPr lang="en-US" sz="1600">
                    <a:ea typeface="Amazon Ember Light" panose="020B0403020204020204" pitchFamily="34" charset="0"/>
                    <a:cs typeface="Arial" panose="020B0604020202020204" pitchFamily="34" charset="0"/>
                  </a:rPr>
                  <a:t>)</a:t>
                </a:r>
              </a:p>
            </p:txBody>
          </p:sp>
          <p:pic>
            <p:nvPicPr>
              <p:cNvPr id="97" name="Graphic 96">
                <a:extLst>
                  <a:ext uri="{FF2B5EF4-FFF2-40B4-BE49-F238E27FC236}">
                    <a16:creationId xmlns:a16="http://schemas.microsoft.com/office/drawing/2014/main" id="{6F01C76E-0298-409F-9C57-6CA0752F514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46112" y="4147856"/>
                <a:ext cx="469900" cy="469900"/>
              </a:xfrm>
              <a:prstGeom prst="rect">
                <a:avLst/>
              </a:prstGeom>
            </p:spPr>
          </p:pic>
        </p:grpSp>
        <p:cxnSp>
          <p:nvCxnSpPr>
            <p:cNvPr id="11" name="Elbow Connector 10">
              <a:extLst>
                <a:ext uri="{FF2B5EF4-FFF2-40B4-BE49-F238E27FC236}">
                  <a16:creationId xmlns:a16="http://schemas.microsoft.com/office/drawing/2014/main" id="{FEE1078F-723B-A866-2E37-C4ED64F2A2AC}"/>
                </a:ext>
              </a:extLst>
            </p:cNvPr>
            <p:cNvCxnSpPr>
              <a:cxnSpLocks/>
              <a:endCxn id="97" idx="1"/>
            </p:cNvCxnSpPr>
            <p:nvPr/>
          </p:nvCxnSpPr>
          <p:spPr>
            <a:xfrm>
              <a:off x="3353750" y="3791335"/>
              <a:ext cx="1889371" cy="63514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65279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50CB73F-1D0A-F187-FF73-E9C275C0A92B}"/>
              </a:ext>
            </a:extLst>
          </p:cNvPr>
          <p:cNvSpPr>
            <a:spLocks noGrp="1"/>
          </p:cNvSpPr>
          <p:nvPr>
            <p:ph type="sldNum" sz="quarter" idx="20"/>
          </p:nvPr>
        </p:nvSpPr>
        <p:spPr/>
        <p:txBody>
          <a:bodyPr/>
          <a:lstStyle/>
          <a:p>
            <a:fld id="{930176A1-BCF0-4712-97A6-6B495F55390B}" type="slidenum">
              <a:rPr lang="en-US" smtClean="0"/>
              <a:pPr/>
              <a:t>53</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normAutofit/>
          </a:bodyPr>
          <a:lstStyle/>
          <a:p>
            <a:r>
              <a:rPr lang="en-US" dirty="0"/>
              <a:t>Network address translation (NAT) gateway</a:t>
            </a:r>
          </a:p>
        </p:txBody>
      </p:sp>
      <p:sp>
        <p:nvSpPr>
          <p:cNvPr id="48" name="TextBox 47">
            <a:extLst>
              <a:ext uri="{FF2B5EF4-FFF2-40B4-BE49-F238E27FC236}">
                <a16:creationId xmlns:a16="http://schemas.microsoft.com/office/drawing/2014/main" id="{887EA2E0-0C7F-43EF-A6F2-2A1A36B3F9AF}"/>
              </a:ext>
            </a:extLst>
          </p:cNvPr>
          <p:cNvSpPr txBox="1"/>
          <p:nvPr/>
        </p:nvSpPr>
        <p:spPr>
          <a:xfrm>
            <a:off x="9388686" y="2879351"/>
            <a:ext cx="2553904" cy="338554"/>
          </a:xfrm>
          <a:prstGeom prst="rect">
            <a:avLst/>
          </a:prstGeom>
          <a:noFill/>
        </p:spPr>
        <p:txBody>
          <a:bodyPr wrap="none" rtlCol="0">
            <a:spAutoFit/>
          </a:bodyPr>
          <a:lstStyle/>
          <a:p>
            <a:pPr algn="ctr"/>
            <a:r>
              <a:rPr lang="en-US" sz="1600">
                <a:latin typeface="+mj-lt"/>
                <a:ea typeface="Amazon Ember" panose="020B0603020204020204" pitchFamily="34" charset="0"/>
                <a:cs typeface="Amazon Ember" panose="020B0603020204020204" pitchFamily="34" charset="0"/>
              </a:rPr>
              <a:t>Public Subnet Route Table</a:t>
            </a:r>
          </a:p>
        </p:txBody>
      </p:sp>
      <p:graphicFrame>
        <p:nvGraphicFramePr>
          <p:cNvPr id="45" name="Table 44">
            <a:extLst>
              <a:ext uri="{FF2B5EF4-FFF2-40B4-BE49-F238E27FC236}">
                <a16:creationId xmlns:a16="http://schemas.microsoft.com/office/drawing/2014/main" id="{256A3687-8F24-4DDD-BA14-CD58F229155E}"/>
              </a:ext>
            </a:extLst>
          </p:cNvPr>
          <p:cNvGraphicFramePr>
            <a:graphicFrameLocks noGrp="1"/>
          </p:cNvGraphicFramePr>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9" name="TextBox 48">
            <a:extLst>
              <a:ext uri="{FF2B5EF4-FFF2-40B4-BE49-F238E27FC236}">
                <a16:creationId xmlns:a16="http://schemas.microsoft.com/office/drawing/2014/main" id="{C0720B19-A466-4D3B-90EB-F976053778EB}"/>
              </a:ext>
            </a:extLst>
          </p:cNvPr>
          <p:cNvSpPr txBox="1"/>
          <p:nvPr/>
        </p:nvSpPr>
        <p:spPr>
          <a:xfrm>
            <a:off x="9349411" y="4763576"/>
            <a:ext cx="2632452" cy="338554"/>
          </a:xfrm>
          <a:prstGeom prst="rect">
            <a:avLst/>
          </a:prstGeom>
          <a:noFill/>
        </p:spPr>
        <p:txBody>
          <a:bodyPr wrap="none" rtlCol="0">
            <a:spAutoFit/>
          </a:bodyPr>
          <a:lstStyle/>
          <a:p>
            <a:pPr algn="ctr"/>
            <a:r>
              <a:rPr lang="en-US" sz="1600">
                <a:latin typeface="+mj-lt"/>
                <a:ea typeface="Amazon Ember" panose="020B0603020204020204" pitchFamily="34" charset="0"/>
                <a:cs typeface="Amazon Ember" panose="020B0603020204020204" pitchFamily="34" charset="0"/>
              </a:rPr>
              <a:t>Private Subnet Route Table</a:t>
            </a:r>
          </a:p>
        </p:txBody>
      </p:sp>
      <p:graphicFrame>
        <p:nvGraphicFramePr>
          <p:cNvPr id="46" name="Table 45">
            <a:extLst>
              <a:ext uri="{FF2B5EF4-FFF2-40B4-BE49-F238E27FC236}">
                <a16:creationId xmlns:a16="http://schemas.microsoft.com/office/drawing/2014/main" id="{BC8C1FB4-ECA5-4391-8D50-94A6029F0A61}"/>
              </a:ext>
            </a:extLst>
          </p:cNvPr>
          <p:cNvGraphicFramePr>
            <a:graphicFrameLocks noGrp="1"/>
          </p:cNvGraphicFramePr>
          <p:nvPr/>
        </p:nvGraphicFramePr>
        <p:xfrm>
          <a:off x="9466757" y="5113378"/>
          <a:ext cx="2397761" cy="1112520"/>
        </p:xfrm>
        <a:graphic>
          <a:graphicData uri="http://schemas.openxmlformats.org/drawingml/2006/table">
            <a:tbl>
              <a:tblPr firstRow="1" bandRow="1">
                <a:tableStyleId>{2D5ABB26-0587-4C30-8999-92F81FD0307C}</a:tableStyleId>
              </a:tblPr>
              <a:tblGrid>
                <a:gridCol w="1286193">
                  <a:extLst>
                    <a:ext uri="{9D8B030D-6E8A-4147-A177-3AD203B41FA5}">
                      <a16:colId xmlns:a16="http://schemas.microsoft.com/office/drawing/2014/main" val="3829441895"/>
                    </a:ext>
                  </a:extLst>
                </a:gridCol>
                <a:gridCol w="1111568">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nat-gw-id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26" name="Group 25" descr="VPC in AWS Cloud with two subnets. there is a two-way arrow between the nat gateway in the public subnet and the route table, between the route table and the internet gateway, and between the internet gateway and the internet cloud.">
            <a:extLst>
              <a:ext uri="{FF2B5EF4-FFF2-40B4-BE49-F238E27FC236}">
                <a16:creationId xmlns:a16="http://schemas.microsoft.com/office/drawing/2014/main" id="{739831CD-3B77-E387-179E-08923E18BD40}"/>
              </a:ext>
            </a:extLst>
          </p:cNvPr>
          <p:cNvGrpSpPr/>
          <p:nvPr/>
        </p:nvGrpSpPr>
        <p:grpSpPr>
          <a:xfrm>
            <a:off x="210137" y="1203152"/>
            <a:ext cx="8850013" cy="5191619"/>
            <a:chOff x="210137" y="1203152"/>
            <a:chExt cx="8850013" cy="5191619"/>
          </a:xfrm>
        </p:grpSpPr>
        <p:grpSp>
          <p:nvGrpSpPr>
            <p:cNvPr id="3" name="Group 2">
              <a:extLst>
                <a:ext uri="{FF2B5EF4-FFF2-40B4-BE49-F238E27FC236}">
                  <a16:creationId xmlns:a16="http://schemas.microsoft.com/office/drawing/2014/main" id="{67F65078-193E-4EFF-9DC5-44BCCF75155C}"/>
                </a:ext>
              </a:extLst>
            </p:cNvPr>
            <p:cNvGrpSpPr/>
            <p:nvPr/>
          </p:nvGrpSpPr>
          <p:grpSpPr>
            <a:xfrm>
              <a:off x="210137" y="1203152"/>
              <a:ext cx="8850013" cy="5191619"/>
              <a:chOff x="152401" y="1273546"/>
              <a:chExt cx="8850013" cy="5191619"/>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98091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Availability Zone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2254" y="3976264"/>
                <a:ext cx="1280160" cy="1280160"/>
              </a:xfrm>
              <a:prstGeom prst="rect">
                <a:avLst/>
              </a:prstGeom>
            </p:spPr>
          </p:pic>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191619"/>
                <a:chOff x="152401" y="1273546"/>
                <a:chExt cx="7162799" cy="5191619"/>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panose="020B0604020202020204"/>
                      <a:ea typeface="+mn-ea"/>
                      <a:cs typeface="+mn-cs"/>
                    </a:rPr>
                    <a:t> </a:t>
                  </a:r>
                  <a:r>
                    <a:rPr kumimoji="0" lang="en-US" sz="1600" b="0" i="0" u="none" strike="noStrike" kern="0" cap="none" spc="0" normalizeH="0" baseline="0" noProof="0">
                      <a:ln>
                        <a:noFill/>
                      </a:ln>
                      <a:solidFill>
                        <a:sysClr val="windowText" lastClr="000000"/>
                      </a:solidFill>
                      <a:effectLst/>
                      <a:uLnTx/>
                      <a:uFillTx/>
                      <a:latin typeface="Arial" panose="020B0604020202020204"/>
                      <a:ea typeface="+mn-ea"/>
                      <a:cs typeface="+mn-cs"/>
                    </a:rPr>
                    <a:t>AWS Cloud</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Region</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grpSp>
            <p:nvGrpSpPr>
              <p:cNvPr id="52" name="Group 51">
                <a:extLst>
                  <a:ext uri="{FF2B5EF4-FFF2-40B4-BE49-F238E27FC236}">
                    <a16:creationId xmlns:a16="http://schemas.microsoft.com/office/drawing/2014/main" id="{02151074-6006-4226-8C63-B9EEECF21964}"/>
                  </a:ext>
                </a:extLst>
              </p:cNvPr>
              <p:cNvGrpSpPr/>
              <p:nvPr/>
            </p:nvGrpSpPr>
            <p:grpSpPr>
              <a:xfrm>
                <a:off x="581948" y="2624640"/>
                <a:ext cx="5971252" cy="3443417"/>
                <a:chOff x="581948" y="2624640"/>
                <a:chExt cx="5971252" cy="3443417"/>
              </a:xfrm>
            </p:grpSpPr>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 </a:t>
                  </a:r>
                  <a:r>
                    <a:rPr lang="en-US" sz="1600">
                      <a:solidFill>
                        <a:srgbClr val="1D8900"/>
                      </a:solidFill>
                      <a:latin typeface="Arial" panose="020B0604020202020204"/>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grpSp>
          <p:pic>
            <p:nvPicPr>
              <p:cNvPr id="35" name="Graphic 34">
                <a:extLst>
                  <a:ext uri="{FF2B5EF4-FFF2-40B4-BE49-F238E27FC236}">
                    <a16:creationId xmlns:a16="http://schemas.microsoft.com/office/drawing/2014/main" id="{206088EE-C9B4-472D-8C53-195D88601FC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01351" y="3324337"/>
                <a:ext cx="469900" cy="469900"/>
              </a:xfrm>
              <a:prstGeom prst="rect">
                <a:avLst/>
              </a:prstGeom>
            </p:spPr>
          </p:pic>
          <p:sp>
            <p:nvSpPr>
              <p:cNvPr id="36" name="TextBox 35">
                <a:extLst>
                  <a:ext uri="{FF2B5EF4-FFF2-40B4-BE49-F238E27FC236}">
                    <a16:creationId xmlns:a16="http://schemas.microsoft.com/office/drawing/2014/main" id="{0F73CB36-2D8B-444F-BBAF-1AC8FE209834}"/>
                  </a:ext>
                </a:extLst>
              </p:cNvPr>
              <p:cNvSpPr txBox="1"/>
              <p:nvPr/>
            </p:nvSpPr>
            <p:spPr>
              <a:xfrm>
                <a:off x="2315463" y="3805760"/>
                <a:ext cx="1395190" cy="584775"/>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NAT gateway</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a:t>
                </a:r>
                <a:r>
                  <a:rPr lang="en-US" sz="1600" b="1">
                    <a:solidFill>
                      <a:schemeClr val="accent6"/>
                    </a:solidFill>
                    <a:latin typeface="Arial" panose="020B0604020202020204" pitchFamily="34" charset="0"/>
                    <a:ea typeface="Amazon Ember Light" panose="020B0403020204020204" pitchFamily="34" charset="0"/>
                    <a:cs typeface="Arial" panose="020B0604020202020204" pitchFamily="34" charset="0"/>
                  </a:rPr>
                  <a:t>nat-gw-id</a:t>
                </a:r>
                <a:r>
                  <a:rPr lang="en-US" sz="1600">
                    <a:latin typeface="Arial" panose="020B0604020202020204" pitchFamily="34" charset="0"/>
                    <a:ea typeface="Amazon Ember Light" panose="020B0403020204020204" pitchFamily="34" charset="0"/>
                    <a:cs typeface="Arial" panose="020B0604020202020204" pitchFamily="34" charset="0"/>
                  </a:rPr>
                  <a:t>)</a:t>
                </a:r>
              </a:p>
            </p:txBody>
          </p:sp>
          <p:cxnSp>
            <p:nvCxnSpPr>
              <p:cNvPr id="17" name="Straight Arrow Connector 16">
                <a:extLst>
                  <a:ext uri="{FF2B5EF4-FFF2-40B4-BE49-F238E27FC236}">
                    <a16:creationId xmlns:a16="http://schemas.microsoft.com/office/drawing/2014/main" id="{E3DF6FE7-D77B-4BDA-8DDB-40A085315080}"/>
                  </a:ext>
                </a:extLst>
              </p:cNvPr>
              <p:cNvCxnSpPr>
                <a:stCxn id="19" idx="3"/>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26292" y="4136549"/>
                <a:ext cx="469900" cy="469900"/>
              </a:xfrm>
              <a:prstGeom prst="rect">
                <a:avLst/>
              </a:prstGeom>
            </p:spPr>
          </p:pic>
          <p:sp>
            <p:nvSpPr>
              <p:cNvPr id="21" name="TextBox 20">
                <a:extLst>
                  <a:ext uri="{FF2B5EF4-FFF2-40B4-BE49-F238E27FC236}">
                    <a16:creationId xmlns:a16="http://schemas.microsoft.com/office/drawing/2014/main" id="{15B59209-36FC-41A3-9E8D-99851701DA26}"/>
                  </a:ext>
                </a:extLst>
              </p:cNvPr>
              <p:cNvSpPr txBox="1"/>
              <p:nvPr/>
            </p:nvSpPr>
            <p:spPr>
              <a:xfrm>
                <a:off x="6092968" y="4599957"/>
                <a:ext cx="941283" cy="830997"/>
              </a:xfrm>
              <a:prstGeom prst="rect">
                <a:avLst/>
              </a:prstGeom>
              <a:solidFill>
                <a:schemeClr val="bg1"/>
              </a:solid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Internet</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gateway</a:t>
                </a:r>
              </a:p>
              <a:p>
                <a:pPr algn="ctr"/>
                <a:r>
                  <a:rPr lang="en-US" sz="1600">
                    <a:latin typeface="Arial" panose="020B0604020202020204" pitchFamily="34" charset="0"/>
                    <a:ea typeface="Amazon Ember Light" panose="020B0403020204020204" pitchFamily="34" charset="0"/>
                    <a:cs typeface="Arial" panose="020B0604020202020204" pitchFamily="34" charset="0"/>
                  </a:rPr>
                  <a:t>(</a:t>
                </a:r>
                <a:r>
                  <a:rPr lang="en-US" sz="1600" b="1">
                    <a:solidFill>
                      <a:schemeClr val="accent6"/>
                    </a:solidFill>
                    <a:latin typeface="Arial" panose="020B0604020202020204" pitchFamily="34" charset="0"/>
                    <a:ea typeface="Amazon Ember Light" panose="020B0403020204020204" pitchFamily="34" charset="0"/>
                    <a:cs typeface="Arial" panose="020B0604020202020204" pitchFamily="34" charset="0"/>
                  </a:rPr>
                  <a:t>igw-id</a:t>
                </a:r>
                <a:r>
                  <a:rPr lang="en-US" sz="1600">
                    <a:latin typeface="Arial" panose="020B0604020202020204" pitchFamily="34" charset="0"/>
                    <a:ea typeface="Amazon Ember Light" panose="020B04030202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92831370-8133-41C0-9D66-18759DE820E7}"/>
                  </a:ext>
                </a:extLst>
              </p:cNvPr>
              <p:cNvSpPr txBox="1"/>
              <p:nvPr/>
            </p:nvSpPr>
            <p:spPr>
              <a:xfrm>
                <a:off x="4747717" y="3288754"/>
                <a:ext cx="1266693" cy="584775"/>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Public route</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table</a:t>
                </a:r>
              </a:p>
            </p:txBody>
          </p:sp>
          <p:pic>
            <p:nvPicPr>
              <p:cNvPr id="57" name="Graphic 56">
                <a:extLst>
                  <a:ext uri="{FF2B5EF4-FFF2-40B4-BE49-F238E27FC236}">
                    <a16:creationId xmlns:a16="http://schemas.microsoft.com/office/drawing/2014/main" id="{41BBB7EE-D97B-4201-898D-E5953F1C4EF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91284" y="4412930"/>
                <a:ext cx="469900" cy="469900"/>
              </a:xfrm>
              <a:prstGeom prst="rect">
                <a:avLst/>
              </a:prstGeom>
            </p:spPr>
          </p:pic>
          <p:pic>
            <p:nvPicPr>
              <p:cNvPr id="38" name="Graphic 37">
                <a:extLst>
                  <a:ext uri="{FF2B5EF4-FFF2-40B4-BE49-F238E27FC236}">
                    <a16:creationId xmlns:a16="http://schemas.microsoft.com/office/drawing/2014/main" id="{C7E6EB43-7027-DD47-87D1-D56617D293D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78197" y="3867119"/>
                <a:ext cx="469900" cy="469900"/>
              </a:xfrm>
              <a:prstGeom prst="rect">
                <a:avLst/>
              </a:prstGeom>
            </p:spPr>
          </p:pic>
          <p:sp>
            <p:nvSpPr>
              <p:cNvPr id="39" name="TextBox 38">
                <a:extLst>
                  <a:ext uri="{FF2B5EF4-FFF2-40B4-BE49-F238E27FC236}">
                    <a16:creationId xmlns:a16="http://schemas.microsoft.com/office/drawing/2014/main" id="{FFFDF520-DA70-7544-A803-EB61859E8E2F}"/>
                  </a:ext>
                </a:extLst>
              </p:cNvPr>
              <p:cNvSpPr txBox="1"/>
              <p:nvPr/>
            </p:nvSpPr>
            <p:spPr>
              <a:xfrm>
                <a:off x="4738925" y="4868046"/>
                <a:ext cx="1348446" cy="584775"/>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Private route</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table</a:t>
                </a:r>
              </a:p>
            </p:txBody>
          </p:sp>
        </p:grpSp>
        <p:cxnSp>
          <p:nvCxnSpPr>
            <p:cNvPr id="11" name="Elbow Connector 10">
              <a:extLst>
                <a:ext uri="{FF2B5EF4-FFF2-40B4-BE49-F238E27FC236}">
                  <a16:creationId xmlns:a16="http://schemas.microsoft.com/office/drawing/2014/main" id="{923B29B8-2AB8-A377-4527-9B1700E4DFD7}"/>
                </a:ext>
              </a:extLst>
            </p:cNvPr>
            <p:cNvCxnSpPr>
              <a:endCxn id="38" idx="1"/>
            </p:cNvCxnSpPr>
            <p:nvPr/>
          </p:nvCxnSpPr>
          <p:spPr>
            <a:xfrm>
              <a:off x="3328987" y="3406732"/>
              <a:ext cx="1906946" cy="62494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60495D48-53C8-6338-65AA-34B73D8473AA}"/>
                </a:ext>
              </a:extLst>
            </p:cNvPr>
            <p:cNvCxnSpPr>
              <a:cxnSpLocks/>
            </p:cNvCxnSpPr>
            <p:nvPr/>
          </p:nvCxnSpPr>
          <p:spPr>
            <a:xfrm>
              <a:off x="3256741" y="3525371"/>
              <a:ext cx="1908442" cy="91746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B1123F4B-B8CD-87D0-24F3-F51B3663416F}"/>
                </a:ext>
              </a:extLst>
            </p:cNvPr>
            <p:cNvCxnSpPr>
              <a:endCxn id="57" idx="1"/>
            </p:cNvCxnSpPr>
            <p:nvPr/>
          </p:nvCxnSpPr>
          <p:spPr>
            <a:xfrm flipV="1">
              <a:off x="3328987" y="4577486"/>
              <a:ext cx="1920033" cy="804941"/>
            </a:xfrm>
            <a:prstGeom prst="bentConnector3">
              <a:avLst>
                <a:gd name="adj1" fmla="val 5904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25985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783EEB-48A6-45A5-B1BD-7BF0902B6C55}"/>
              </a:ext>
            </a:extLst>
          </p:cNvPr>
          <p:cNvSpPr>
            <a:spLocks noGrp="1"/>
          </p:cNvSpPr>
          <p:nvPr>
            <p:ph type="title"/>
          </p:nvPr>
        </p:nvSpPr>
        <p:spPr>
          <a:xfrm>
            <a:off x="643467" y="321734"/>
            <a:ext cx="10905066" cy="1135737"/>
          </a:xfrm>
        </p:spPr>
        <p:txBody>
          <a:bodyPr>
            <a:normAutofit/>
          </a:bodyPr>
          <a:lstStyle/>
          <a:p>
            <a:r>
              <a:rPr lang="en-US" sz="3600"/>
              <a:t>Things Due Soon</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descr="A group of 4 things to do soon.">
            <a:extLst>
              <a:ext uri="{FF2B5EF4-FFF2-40B4-BE49-F238E27FC236}">
                <a16:creationId xmlns:a16="http://schemas.microsoft.com/office/drawing/2014/main" id="{50B0841D-D4CD-4253-849B-DF2990CC7461}"/>
              </a:ext>
            </a:extLst>
          </p:cNvPr>
          <p:cNvGraphicFramePr>
            <a:graphicFrameLocks noGrp="1"/>
          </p:cNvGraphicFramePr>
          <p:nvPr>
            <p:ph idx="1"/>
            <p:extLst>
              <p:ext uri="{D42A27DB-BD31-4B8C-83A1-F6EECF244321}">
                <p14:modId xmlns:p14="http://schemas.microsoft.com/office/powerpoint/2010/main" val="2251417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156F599-09BF-4F42-BC0B-818D522D0ECA}"/>
              </a:ext>
            </a:extLst>
          </p:cNvPr>
          <p:cNvSpPr txBox="1"/>
          <p:nvPr/>
        </p:nvSpPr>
        <p:spPr>
          <a:xfrm>
            <a:off x="366793" y="6340506"/>
            <a:ext cx="4414520" cy="446404"/>
          </a:xfrm>
          <a:prstGeom prst="rect">
            <a:avLst/>
          </a:prstGeom>
          <a:noFill/>
        </p:spPr>
        <p:txBody>
          <a:bodyPr wrap="square" rtlCol="0">
            <a:spAutoFit/>
          </a:bodyPr>
          <a:lstStyle/>
          <a:p>
            <a:pPr marL="0" marR="0">
              <a:lnSpc>
                <a:spcPct val="107000"/>
              </a:lnSpc>
              <a:spcBef>
                <a:spcPts val="0"/>
              </a:spcBef>
              <a:spcAft>
                <a:spcPts val="800"/>
              </a:spcAft>
            </a:pPr>
            <a:r>
              <a:rPr lang="en-US" sz="105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rPr>
              <a:t>Unless noted, pictures, illustrations and graphics were created by Joann J Ordille and/or</a:t>
            </a:r>
            <a:r>
              <a:rPr lang="en-US" sz="1050" dirty="0">
                <a:solidFill>
                  <a:srgbClr val="212529"/>
                </a:solidFill>
                <a:latin typeface="Open Sans" panose="020B0606030504020204" pitchFamily="34" charset="0"/>
                <a:ea typeface="Calibri" panose="020F0502020204030204" pitchFamily="34" charset="0"/>
                <a:cs typeface="Times New Roman" panose="02020603050405020304" pitchFamily="18" charset="0"/>
              </a:rPr>
              <a:t> fully or partially </a:t>
            </a:r>
            <a:r>
              <a:rPr lang="en-US" sz="1050" dirty="0">
                <a:solidFill>
                  <a:srgbClr val="212529"/>
                </a:solidFill>
                <a:effectLst/>
                <a:latin typeface="Open Sans" panose="020B0606030504020204" pitchFamily="34" charset="0"/>
                <a:ea typeface="Calibri" panose="020F0502020204030204" pitchFamily="34" charset="0"/>
                <a:cs typeface="Times New Roman" panose="02020603050405020304" pitchFamily="18" charset="0"/>
              </a:rPr>
              <a:t>generated by PowerPoint.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6A4BDB4-5FD4-413D-B5F5-617B12CBAA14}"/>
              </a:ext>
            </a:extLst>
          </p:cNvPr>
          <p:cNvSpPr>
            <a:spLocks noGrp="1"/>
          </p:cNvSpPr>
          <p:nvPr>
            <p:ph type="sldNum" sz="quarter" idx="12"/>
          </p:nvPr>
        </p:nvSpPr>
        <p:spPr/>
        <p:txBody>
          <a:bodyPr/>
          <a:lstStyle/>
          <a:p>
            <a:fld id="{5CB703C5-2DE6-4633-8BEE-FF414531704C}" type="slidenum">
              <a:rPr lang="en-US" smtClean="0"/>
              <a:t>54</a:t>
            </a:fld>
            <a:endParaRPr lang="en-US"/>
          </a:p>
        </p:txBody>
      </p:sp>
      <p:sp>
        <p:nvSpPr>
          <p:cNvPr id="14" name="Footer Placeholder 3">
            <a:extLst>
              <a:ext uri="{FF2B5EF4-FFF2-40B4-BE49-F238E27FC236}">
                <a16:creationId xmlns:a16="http://schemas.microsoft.com/office/drawing/2014/main" id="{5F655BC9-648E-4630-9D49-EBA309F2FCC9}"/>
              </a:ext>
            </a:extLst>
          </p:cNvPr>
          <p:cNvSpPr>
            <a:spLocks noGrp="1"/>
          </p:cNvSpPr>
          <p:nvPr>
            <p:ph type="ftr" sz="quarter" idx="11"/>
          </p:nvPr>
        </p:nvSpPr>
        <p:spPr>
          <a:xfrm>
            <a:off x="5661168" y="6421785"/>
            <a:ext cx="5257800" cy="365125"/>
          </a:xfrm>
        </p:spPr>
        <p:txBody>
          <a:bodyPr/>
          <a:lstStyle/>
          <a:p>
            <a:endParaRPr lang="en-US" dirty="0"/>
          </a:p>
          <a:p>
            <a:pPr algn="r">
              <a:lnSpc>
                <a:spcPct val="107000"/>
              </a:lnSpc>
              <a:spcAft>
                <a:spcPts val="800"/>
              </a:spcAft>
            </a:pPr>
            <a:r>
              <a:rPr lang="en-US" sz="1050" dirty="0">
                <a:solidFill>
                  <a:srgbClr val="212529"/>
                </a:solidFill>
                <a:latin typeface="Open Sans" panose="020B0606030504020204" pitchFamily="34" charset="0"/>
                <a:cs typeface="Times New Roman" panose="02020603050405020304" pitchFamily="18" charset="0"/>
              </a:rPr>
              <a:t>© 2022 Joann J Ordille, joann.ordille@rutgers.edu</a:t>
            </a:r>
          </a:p>
          <a:p>
            <a:endParaRPr lang="en-US" dirty="0"/>
          </a:p>
        </p:txBody>
      </p:sp>
    </p:spTree>
    <p:extLst>
      <p:ext uri="{BB962C8B-B14F-4D97-AF65-F5344CB8AC3E}">
        <p14:creationId xmlns:p14="http://schemas.microsoft.com/office/powerpoint/2010/main" val="1251143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CB8189-7DDC-4F02-8703-0E58050A6835}"/>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a:solidFill>
                  <a:schemeClr val="bg1"/>
                </a:solidFill>
                <a:latin typeface="+mj-lt"/>
                <a:ea typeface="+mj-ea"/>
                <a:cs typeface="+mj-cs"/>
              </a:rPr>
              <a:t>Useful Shell Commands</a:t>
            </a:r>
          </a:p>
        </p:txBody>
      </p:sp>
      <p:grpSp>
        <p:nvGrpSpPr>
          <p:cNvPr id="14" name="Group 1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Content Placeholder 2">
            <a:extLst>
              <a:ext uri="{FF2B5EF4-FFF2-40B4-BE49-F238E27FC236}">
                <a16:creationId xmlns:a16="http://schemas.microsoft.com/office/drawing/2014/main" id="{9F9DADCA-8E27-4503-9989-1C1DE01ADAD7}"/>
              </a:ext>
            </a:extLst>
          </p:cNvPr>
          <p:cNvSpPr>
            <a:spLocks noGrp="1"/>
          </p:cNvSpPr>
          <p:nvPr>
            <p:ph sz="half" idx="1"/>
          </p:nvPr>
        </p:nvSpPr>
        <p:spPr>
          <a:xfrm>
            <a:off x="767290" y="3428999"/>
            <a:ext cx="4075054" cy="2741213"/>
          </a:xfrm>
        </p:spPr>
        <p:txBody>
          <a:bodyPr vert="horz" lIns="91440" tIns="45720" rIns="91440" bIns="45720" rtlCol="0" anchor="t">
            <a:normAutofit/>
          </a:bodyPr>
          <a:lstStyle/>
          <a:p>
            <a:r>
              <a:rPr lang="en-US" sz="2000" dirty="0">
                <a:solidFill>
                  <a:schemeClr val="bg1"/>
                </a:solidFill>
              </a:rPr>
              <a:t>Invest 1 hour in the </a:t>
            </a:r>
            <a:r>
              <a:rPr lang="en-US" sz="2000" dirty="0" err="1">
                <a:solidFill>
                  <a:schemeClr val="bg1"/>
                </a:solidFill>
              </a:rPr>
              <a:t>youTube</a:t>
            </a:r>
            <a:r>
              <a:rPr lang="en-US" sz="2000" dirty="0">
                <a:solidFill>
                  <a:schemeClr val="bg1"/>
                </a:solidFill>
              </a:rPr>
              <a:t> video: </a:t>
            </a:r>
            <a:r>
              <a:rPr lang="en-US" sz="2000" dirty="0">
                <a:solidFill>
                  <a:srgbClr val="00B0F0"/>
                </a:solidFill>
                <a:hlinkClick r:id="rId2">
                  <a:extLst>
                    <a:ext uri="{A12FA001-AC4F-418D-AE19-62706E023703}">
                      <ahyp:hlinkClr xmlns:ahyp="http://schemas.microsoft.com/office/drawing/2018/hyperlinkcolor" val="tx"/>
                    </a:ext>
                  </a:extLst>
                </a:hlinkClick>
              </a:rPr>
              <a:t>Beginner’s Guide to the Bash Terminal</a:t>
            </a:r>
            <a:endParaRPr lang="en-US" sz="2000" dirty="0">
              <a:solidFill>
                <a:srgbClr val="00B0F0"/>
              </a:solidFill>
            </a:endParaRPr>
          </a:p>
          <a:p>
            <a:endParaRPr lang="en-US" sz="2000" dirty="0">
              <a:solidFill>
                <a:schemeClr val="bg1"/>
              </a:solidFill>
            </a:endParaRPr>
          </a:p>
          <a:p>
            <a:r>
              <a:rPr lang="en-US" sz="2000" dirty="0">
                <a:solidFill>
                  <a:schemeClr val="bg1"/>
                </a:solidFill>
              </a:rPr>
              <a:t>It is helpful to know bash when working with NoSQL </a:t>
            </a:r>
            <a:r>
              <a:rPr lang="en-US" sz="2000">
                <a:solidFill>
                  <a:schemeClr val="bg1"/>
                </a:solidFill>
              </a:rPr>
              <a:t>Databases and Amazon </a:t>
            </a:r>
            <a:r>
              <a:rPr lang="en-US" sz="2000" dirty="0">
                <a:solidFill>
                  <a:schemeClr val="bg1"/>
                </a:solidFill>
              </a:rPr>
              <a:t>Web Services.</a:t>
            </a:r>
          </a:p>
        </p:txBody>
      </p:sp>
      <p:graphicFrame>
        <p:nvGraphicFramePr>
          <p:cNvPr id="5" name="Table 5">
            <a:extLst>
              <a:ext uri="{FF2B5EF4-FFF2-40B4-BE49-F238E27FC236}">
                <a16:creationId xmlns:a16="http://schemas.microsoft.com/office/drawing/2014/main" id="{FC66F5EF-3146-45C1-A44E-A6664BE4CF88}"/>
              </a:ext>
            </a:extLst>
          </p:cNvPr>
          <p:cNvGraphicFramePr>
            <a:graphicFrameLocks noGrp="1"/>
          </p:cNvGraphicFramePr>
          <p:nvPr>
            <p:ph sz="half" idx="2"/>
          </p:nvPr>
        </p:nvGraphicFramePr>
        <p:xfrm>
          <a:off x="6573822" y="170996"/>
          <a:ext cx="5171096" cy="6321879"/>
        </p:xfrm>
        <a:graphic>
          <a:graphicData uri="http://schemas.openxmlformats.org/drawingml/2006/table">
            <a:tbl>
              <a:tblPr firstRow="1" bandRow="1">
                <a:tableStyleId>{5C22544A-7EE6-4342-B048-85BDC9FD1C3A}</a:tableStyleId>
              </a:tblPr>
              <a:tblGrid>
                <a:gridCol w="1517141">
                  <a:extLst>
                    <a:ext uri="{9D8B030D-6E8A-4147-A177-3AD203B41FA5}">
                      <a16:colId xmlns:a16="http://schemas.microsoft.com/office/drawing/2014/main" val="615702716"/>
                    </a:ext>
                  </a:extLst>
                </a:gridCol>
                <a:gridCol w="3653955">
                  <a:extLst>
                    <a:ext uri="{9D8B030D-6E8A-4147-A177-3AD203B41FA5}">
                      <a16:colId xmlns:a16="http://schemas.microsoft.com/office/drawing/2014/main" val="2731716694"/>
                    </a:ext>
                  </a:extLst>
                </a:gridCol>
              </a:tblGrid>
              <a:tr h="352972">
                <a:tc>
                  <a:txBody>
                    <a:bodyPr/>
                    <a:lstStyle/>
                    <a:p>
                      <a:r>
                        <a:rPr lang="en-US" sz="1400" dirty="0"/>
                        <a:t>Command</a:t>
                      </a:r>
                    </a:p>
                  </a:txBody>
                  <a:tcPr marL="55593" marR="55593" marT="27797" marB="27797"/>
                </a:tc>
                <a:tc>
                  <a:txBody>
                    <a:bodyPr/>
                    <a:lstStyle/>
                    <a:p>
                      <a:r>
                        <a:rPr lang="en-US" sz="1400" dirty="0"/>
                        <a:t>Description</a:t>
                      </a:r>
                    </a:p>
                  </a:txBody>
                  <a:tcPr marL="55593" marR="55593" marT="27797" marB="27797"/>
                </a:tc>
                <a:extLst>
                  <a:ext uri="{0D108BD9-81ED-4DB2-BD59-A6C34878D82A}">
                    <a16:rowId xmlns:a16="http://schemas.microsoft.com/office/drawing/2014/main" val="3156442026"/>
                  </a:ext>
                </a:extLst>
              </a:tr>
              <a:tr h="253145">
                <a:tc>
                  <a:txBody>
                    <a:bodyPr/>
                    <a:lstStyle/>
                    <a:p>
                      <a:r>
                        <a:rPr lang="en-US" sz="1400" b="1" dirty="0"/>
                        <a:t>ls</a:t>
                      </a:r>
                    </a:p>
                  </a:txBody>
                  <a:tcPr marL="55593" marR="55593" marT="27797" marB="27797"/>
                </a:tc>
                <a:tc>
                  <a:txBody>
                    <a:bodyPr/>
                    <a:lstStyle/>
                    <a:p>
                      <a:r>
                        <a:rPr lang="en-US" sz="1400" b="1" dirty="0"/>
                        <a:t>List the files in the directory</a:t>
                      </a:r>
                    </a:p>
                  </a:txBody>
                  <a:tcPr marL="55593" marR="55593" marT="27797" marB="27797"/>
                </a:tc>
                <a:extLst>
                  <a:ext uri="{0D108BD9-81ED-4DB2-BD59-A6C34878D82A}">
                    <a16:rowId xmlns:a16="http://schemas.microsoft.com/office/drawing/2014/main" val="2042218399"/>
                  </a:ext>
                </a:extLst>
              </a:tr>
              <a:tr h="271573">
                <a:tc>
                  <a:txBody>
                    <a:bodyPr/>
                    <a:lstStyle/>
                    <a:p>
                      <a:r>
                        <a:rPr lang="en-US" sz="1400" b="1" dirty="0"/>
                        <a:t>clear</a:t>
                      </a:r>
                    </a:p>
                  </a:txBody>
                  <a:tcPr marL="55593" marR="55593" marT="27797" marB="27797"/>
                </a:tc>
                <a:tc>
                  <a:txBody>
                    <a:bodyPr/>
                    <a:lstStyle/>
                    <a:p>
                      <a:r>
                        <a:rPr lang="en-US" sz="1400" b="1" dirty="0"/>
                        <a:t>Clears your window</a:t>
                      </a:r>
                    </a:p>
                  </a:txBody>
                  <a:tcPr marL="55593" marR="55593" marT="27797" marB="27797"/>
                </a:tc>
                <a:extLst>
                  <a:ext uri="{0D108BD9-81ED-4DB2-BD59-A6C34878D82A}">
                    <a16:rowId xmlns:a16="http://schemas.microsoft.com/office/drawing/2014/main" val="1215381245"/>
                  </a:ext>
                </a:extLst>
              </a:tr>
              <a:tr h="412787">
                <a:tc>
                  <a:txBody>
                    <a:bodyPr/>
                    <a:lstStyle/>
                    <a:p>
                      <a:r>
                        <a:rPr lang="en-US" sz="1400" b="1"/>
                        <a:t>cat {file}</a:t>
                      </a:r>
                    </a:p>
                  </a:txBody>
                  <a:tcPr marL="55593" marR="55593" marT="27797" marB="27797"/>
                </a:tc>
                <a:tc>
                  <a:txBody>
                    <a:bodyPr/>
                    <a:lstStyle/>
                    <a:p>
                      <a:r>
                        <a:rPr lang="en-US" sz="1400" b="1" dirty="0"/>
                        <a:t>Send (concatenate) the contents of {file} to the window</a:t>
                      </a:r>
                    </a:p>
                  </a:txBody>
                  <a:tcPr marL="55593" marR="55593" marT="27797" marB="27797"/>
                </a:tc>
                <a:extLst>
                  <a:ext uri="{0D108BD9-81ED-4DB2-BD59-A6C34878D82A}">
                    <a16:rowId xmlns:a16="http://schemas.microsoft.com/office/drawing/2014/main" val="3911297686"/>
                  </a:ext>
                </a:extLst>
              </a:tr>
              <a:tr h="259657">
                <a:tc>
                  <a:txBody>
                    <a:bodyPr/>
                    <a:lstStyle/>
                    <a:p>
                      <a:r>
                        <a:rPr lang="en-US" sz="1400" b="1"/>
                        <a:t>pwd</a:t>
                      </a:r>
                    </a:p>
                  </a:txBody>
                  <a:tcPr marL="55593" marR="55593" marT="27797" marB="27797"/>
                </a:tc>
                <a:tc>
                  <a:txBody>
                    <a:bodyPr/>
                    <a:lstStyle/>
                    <a:p>
                      <a:r>
                        <a:rPr lang="en-US" sz="1400" b="1"/>
                        <a:t>Print working directory (directory I’m in)</a:t>
                      </a:r>
                    </a:p>
                  </a:txBody>
                  <a:tcPr marL="55593" marR="55593" marT="27797" marB="27797"/>
                </a:tc>
                <a:extLst>
                  <a:ext uri="{0D108BD9-81ED-4DB2-BD59-A6C34878D82A}">
                    <a16:rowId xmlns:a16="http://schemas.microsoft.com/office/drawing/2014/main" val="3738334823"/>
                  </a:ext>
                </a:extLst>
              </a:tr>
              <a:tr h="487091">
                <a:tc>
                  <a:txBody>
                    <a:bodyPr/>
                    <a:lstStyle/>
                    <a:p>
                      <a:r>
                        <a:rPr lang="en-US" sz="1400" b="1"/>
                        <a:t>cd {new-directory)</a:t>
                      </a:r>
                    </a:p>
                  </a:txBody>
                  <a:tcPr marL="55593" marR="55593" marT="27797" marB="27797"/>
                </a:tc>
                <a:tc>
                  <a:txBody>
                    <a:bodyPr/>
                    <a:lstStyle/>
                    <a:p>
                      <a:r>
                        <a:rPr lang="en-US" sz="1400" b="1"/>
                        <a:t>Change the working directory (.. is up one, ../.. Is up two)</a:t>
                      </a:r>
                    </a:p>
                  </a:txBody>
                  <a:tcPr marL="55593" marR="55593" marT="27797" marB="27797"/>
                </a:tc>
                <a:extLst>
                  <a:ext uri="{0D108BD9-81ED-4DB2-BD59-A6C34878D82A}">
                    <a16:rowId xmlns:a16="http://schemas.microsoft.com/office/drawing/2014/main" val="3051852092"/>
                  </a:ext>
                </a:extLst>
              </a:tr>
              <a:tr h="475488">
                <a:tc>
                  <a:txBody>
                    <a:bodyPr/>
                    <a:lstStyle/>
                    <a:p>
                      <a:r>
                        <a:rPr lang="en-US" sz="1400" b="1"/>
                        <a:t>touch {file}</a:t>
                      </a:r>
                    </a:p>
                  </a:txBody>
                  <a:tcPr marL="55593" marR="55593" marT="27797" marB="27797"/>
                </a:tc>
                <a:tc>
                  <a:txBody>
                    <a:bodyPr/>
                    <a:lstStyle/>
                    <a:p>
                      <a:r>
                        <a:rPr lang="en-US" sz="1400" b="1"/>
                        <a:t>Create file if it doesn’t exist, or update its modification date if it does</a:t>
                      </a:r>
                    </a:p>
                  </a:txBody>
                  <a:tcPr marL="55593" marR="55593" marT="27797" marB="27797"/>
                </a:tc>
                <a:extLst>
                  <a:ext uri="{0D108BD9-81ED-4DB2-BD59-A6C34878D82A}">
                    <a16:rowId xmlns:a16="http://schemas.microsoft.com/office/drawing/2014/main" val="2486490745"/>
                  </a:ext>
                </a:extLst>
              </a:tr>
              <a:tr h="698569">
                <a:tc>
                  <a:txBody>
                    <a:bodyPr/>
                    <a:lstStyle/>
                    <a:p>
                      <a:r>
                        <a:rPr lang="en-US" sz="1400" b="1"/>
                        <a:t>less</a:t>
                      </a:r>
                    </a:p>
                  </a:txBody>
                  <a:tcPr marL="55593" marR="55593" marT="27797" marB="27797"/>
                </a:tc>
                <a:tc>
                  <a:txBody>
                    <a:bodyPr/>
                    <a:lstStyle/>
                    <a:p>
                      <a:r>
                        <a:rPr lang="en-US" sz="1400" b="1"/>
                        <a:t>A pun or the previous program more.  Display the file in pages. Use a space to advance to the next page and q to quit.</a:t>
                      </a:r>
                    </a:p>
                  </a:txBody>
                  <a:tcPr marL="55593" marR="55593" marT="27797" marB="27797"/>
                </a:tc>
                <a:extLst>
                  <a:ext uri="{0D108BD9-81ED-4DB2-BD59-A6C34878D82A}">
                    <a16:rowId xmlns:a16="http://schemas.microsoft.com/office/drawing/2014/main" val="965729078"/>
                  </a:ext>
                </a:extLst>
              </a:tr>
              <a:tr h="657381">
                <a:tc>
                  <a:txBody>
                    <a:bodyPr/>
                    <a:lstStyle/>
                    <a:p>
                      <a:r>
                        <a:rPr lang="en-US" sz="1400" b="1"/>
                        <a:t>tail {file}</a:t>
                      </a:r>
                    </a:p>
                  </a:txBody>
                  <a:tcPr marL="55593" marR="55593" marT="27797" marB="27797"/>
                </a:tc>
                <a:tc>
                  <a:txBody>
                    <a:bodyPr/>
                    <a:lstStyle/>
                    <a:p>
                      <a:r>
                        <a:rPr lang="en-US" sz="1400" b="1" dirty="0"/>
                        <a:t>Display the last lines {file}.  Include –n where n is a number to say the number of lines you want.</a:t>
                      </a:r>
                    </a:p>
                  </a:txBody>
                  <a:tcPr marL="55593" marR="55593" marT="27797" marB="27797"/>
                </a:tc>
                <a:extLst>
                  <a:ext uri="{0D108BD9-81ED-4DB2-BD59-A6C34878D82A}">
                    <a16:rowId xmlns:a16="http://schemas.microsoft.com/office/drawing/2014/main" val="4101070084"/>
                  </a:ext>
                </a:extLst>
              </a:tr>
              <a:tr h="255302">
                <a:tc>
                  <a:txBody>
                    <a:bodyPr/>
                    <a:lstStyle/>
                    <a:p>
                      <a:r>
                        <a:rPr lang="en-US" sz="1400" b="1"/>
                        <a:t>history</a:t>
                      </a:r>
                    </a:p>
                  </a:txBody>
                  <a:tcPr marL="55593" marR="55593" marT="27797" marB="27797"/>
                </a:tc>
                <a:tc>
                  <a:txBody>
                    <a:bodyPr/>
                    <a:lstStyle/>
                    <a:p>
                      <a:r>
                        <a:rPr lang="en-US" sz="1400" b="1"/>
                        <a:t>Show history of commands entered</a:t>
                      </a:r>
                    </a:p>
                  </a:txBody>
                  <a:tcPr marL="55593" marR="55593" marT="27797" marB="27797"/>
                </a:tc>
                <a:extLst>
                  <a:ext uri="{0D108BD9-81ED-4DB2-BD59-A6C34878D82A}">
                    <a16:rowId xmlns:a16="http://schemas.microsoft.com/office/drawing/2014/main" val="2133419089"/>
                  </a:ext>
                </a:extLst>
              </a:tr>
              <a:tr h="708756">
                <a:tc>
                  <a:txBody>
                    <a:bodyPr/>
                    <a:lstStyle/>
                    <a:p>
                      <a:r>
                        <a:rPr lang="en-US" sz="1400" b="1" dirty="0"/>
                        <a:t>up arrow, down arrow</a:t>
                      </a:r>
                    </a:p>
                  </a:txBody>
                  <a:tcPr marL="55593" marR="55593" marT="27797" marB="27797"/>
                </a:tc>
                <a:tc>
                  <a:txBody>
                    <a:bodyPr/>
                    <a:lstStyle/>
                    <a:p>
                      <a:r>
                        <a:rPr lang="en-US" sz="1400" b="1" dirty="0"/>
                        <a:t>Move around in the history to pick a previous command to run again with enter, or to edit and then run again</a:t>
                      </a:r>
                    </a:p>
                  </a:txBody>
                  <a:tcPr marL="55593" marR="55593" marT="27797" marB="27797"/>
                </a:tc>
                <a:extLst>
                  <a:ext uri="{0D108BD9-81ED-4DB2-BD59-A6C34878D82A}">
                    <a16:rowId xmlns:a16="http://schemas.microsoft.com/office/drawing/2014/main" val="4209616152"/>
                  </a:ext>
                </a:extLst>
              </a:tr>
              <a:tr h="834296">
                <a:tc>
                  <a:txBody>
                    <a:bodyPr/>
                    <a:lstStyle/>
                    <a:p>
                      <a:r>
                        <a:rPr lang="en-US" sz="1400" b="1"/>
                        <a:t>nano </a:t>
                      </a:r>
                      <a:r>
                        <a:rPr lang="en-US" sz="1400" b="1" dirty="0"/>
                        <a:t>{file}</a:t>
                      </a:r>
                    </a:p>
                  </a:txBody>
                  <a:tcPr marL="55593" marR="55593" marT="27797" marB="27797"/>
                </a:tc>
                <a:tc>
                  <a:txBody>
                    <a:bodyPr/>
                    <a:lstStyle/>
                    <a:p>
                      <a:r>
                        <a:rPr lang="en-US" sz="1400" b="1" dirty="0"/>
                        <a:t>A full screen file editor that has a list of command keys (for write out, exit) at the bottom.  Move around with the arrow keys. Delete keys work.  Be sure to read the prompt and answer the question about saving the file when you exit.</a:t>
                      </a:r>
                    </a:p>
                  </a:txBody>
                  <a:tcPr marL="55593" marR="55593" marT="27797" marB="27797"/>
                </a:tc>
                <a:extLst>
                  <a:ext uri="{0D108BD9-81ED-4DB2-BD59-A6C34878D82A}">
                    <a16:rowId xmlns:a16="http://schemas.microsoft.com/office/drawing/2014/main" val="1214130294"/>
                  </a:ext>
                </a:extLst>
              </a:tr>
            </a:tbl>
          </a:graphicData>
        </a:graphic>
      </p:graphicFrame>
      <p:sp>
        <p:nvSpPr>
          <p:cNvPr id="4" name="Footer Placeholder 3">
            <a:extLst>
              <a:ext uri="{FF2B5EF4-FFF2-40B4-BE49-F238E27FC236}">
                <a16:creationId xmlns:a16="http://schemas.microsoft.com/office/drawing/2014/main" id="{B4F85A20-F68A-4B53-894B-89AE27BC86AB}"/>
              </a:ext>
            </a:extLst>
          </p:cNvPr>
          <p:cNvSpPr>
            <a:spLocks noGrp="1"/>
          </p:cNvSpPr>
          <p:nvPr>
            <p:ph type="ftr" sz="quarter" idx="11"/>
          </p:nvPr>
        </p:nvSpPr>
        <p:spPr>
          <a:xfrm>
            <a:off x="4914522" y="6504441"/>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 2022, 2021 Joann J Ordille, joann.ordille@rutgers.edu </a:t>
            </a:r>
          </a:p>
        </p:txBody>
      </p:sp>
      <p:sp>
        <p:nvSpPr>
          <p:cNvPr id="6" name="Slide Number Placeholder 5">
            <a:extLst>
              <a:ext uri="{FF2B5EF4-FFF2-40B4-BE49-F238E27FC236}">
                <a16:creationId xmlns:a16="http://schemas.microsoft.com/office/drawing/2014/main" id="{4EECE057-3A67-4D9E-8C41-E72020DC0919}"/>
              </a:ext>
            </a:extLst>
          </p:cNvPr>
          <p:cNvSpPr>
            <a:spLocks noGrp="1"/>
          </p:cNvSpPr>
          <p:nvPr>
            <p:ph type="sldNum" sz="quarter" idx="12"/>
          </p:nvPr>
        </p:nvSpPr>
        <p:spPr>
          <a:xfrm>
            <a:off x="9184605" y="657956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B703C5-2DE6-4633-8BEE-FF41453170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353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4DA0-4BF0-0CB5-29B0-F361FA1BB87A}"/>
              </a:ext>
            </a:extLst>
          </p:cNvPr>
          <p:cNvSpPr>
            <a:spLocks noGrp="1"/>
          </p:cNvSpPr>
          <p:nvPr>
            <p:ph type="title"/>
          </p:nvPr>
        </p:nvSpPr>
        <p:spPr/>
        <p:txBody>
          <a:bodyPr/>
          <a:lstStyle/>
          <a:p>
            <a:r>
              <a:rPr lang="en-US" dirty="0"/>
              <a:t>Hypervisors</a:t>
            </a:r>
          </a:p>
        </p:txBody>
      </p:sp>
      <p:sp>
        <p:nvSpPr>
          <p:cNvPr id="5" name="Content Placeholder 4">
            <a:extLst>
              <a:ext uri="{FF2B5EF4-FFF2-40B4-BE49-F238E27FC236}">
                <a16:creationId xmlns:a16="http://schemas.microsoft.com/office/drawing/2014/main" id="{9787BE7B-B609-557C-E481-4319A2C14458}"/>
              </a:ext>
            </a:extLst>
          </p:cNvPr>
          <p:cNvSpPr>
            <a:spLocks noGrp="1"/>
          </p:cNvSpPr>
          <p:nvPr>
            <p:ph sz="half" idx="1"/>
          </p:nvPr>
        </p:nvSpPr>
        <p:spPr>
          <a:xfrm>
            <a:off x="838201" y="1825625"/>
            <a:ext cx="5181600" cy="4351338"/>
          </a:xfrm>
        </p:spPr>
        <p:txBody>
          <a:bodyPr>
            <a:normAutofit/>
          </a:bodyPr>
          <a:lstStyle/>
          <a:p>
            <a:r>
              <a:rPr lang="en-US" sz="2400" dirty="0"/>
              <a:t>Type 1 hypervisors run directly on the hardware (on the bare metal)</a:t>
            </a:r>
          </a:p>
          <a:p>
            <a:r>
              <a:rPr lang="en-US" sz="2400" dirty="0"/>
              <a:t>Guest OSs run in VMs managed by the hypervisor.  The Guest OSs can differ from each other.</a:t>
            </a:r>
          </a:p>
        </p:txBody>
      </p:sp>
      <p:sp>
        <p:nvSpPr>
          <p:cNvPr id="6" name="Content Placeholder 5">
            <a:extLst>
              <a:ext uri="{FF2B5EF4-FFF2-40B4-BE49-F238E27FC236}">
                <a16:creationId xmlns:a16="http://schemas.microsoft.com/office/drawing/2014/main" id="{99D7A848-E3A4-F5E3-89EF-64EE7997FB13}"/>
              </a:ext>
            </a:extLst>
          </p:cNvPr>
          <p:cNvSpPr>
            <a:spLocks noGrp="1"/>
          </p:cNvSpPr>
          <p:nvPr>
            <p:ph sz="half" idx="2"/>
          </p:nvPr>
        </p:nvSpPr>
        <p:spPr/>
        <p:txBody>
          <a:bodyPr/>
          <a:lstStyle/>
          <a:p>
            <a:r>
              <a:rPr lang="en-US" sz="2400" dirty="0"/>
              <a:t>Type 2 hypervisors run on the host OS which runs directly on the bare metal</a:t>
            </a:r>
          </a:p>
          <a:p>
            <a:r>
              <a:rPr lang="en-US" sz="2400" dirty="0"/>
              <a:t>Guest OSs run in VMS managed by the hypervisor.  The Guest OSs can differ from each other and the Host OS.</a:t>
            </a:r>
          </a:p>
          <a:p>
            <a:endParaRPr lang="en-US" dirty="0"/>
          </a:p>
        </p:txBody>
      </p:sp>
      <p:sp>
        <p:nvSpPr>
          <p:cNvPr id="4" name="Slide Number Placeholder 3">
            <a:extLst>
              <a:ext uri="{FF2B5EF4-FFF2-40B4-BE49-F238E27FC236}">
                <a16:creationId xmlns:a16="http://schemas.microsoft.com/office/drawing/2014/main" id="{0FEF8B97-1CEA-BD5E-0C9A-8B9A7C08A973}"/>
              </a:ext>
            </a:extLst>
          </p:cNvPr>
          <p:cNvSpPr>
            <a:spLocks noGrp="1"/>
          </p:cNvSpPr>
          <p:nvPr>
            <p:ph type="sldNum" sz="quarter" idx="12"/>
          </p:nvPr>
        </p:nvSpPr>
        <p:spPr/>
        <p:txBody>
          <a:bodyPr/>
          <a:lstStyle/>
          <a:p>
            <a:fld id="{5CB703C5-2DE6-4633-8BEE-FF414531704C}" type="slidenum">
              <a:rPr lang="en-US" smtClean="0"/>
              <a:t>6</a:t>
            </a:fld>
            <a:endParaRPr lang="en-US"/>
          </a:p>
        </p:txBody>
      </p:sp>
      <p:sp>
        <p:nvSpPr>
          <p:cNvPr id="7" name="Rectangle 6">
            <a:extLst>
              <a:ext uri="{FF2B5EF4-FFF2-40B4-BE49-F238E27FC236}">
                <a16:creationId xmlns:a16="http://schemas.microsoft.com/office/drawing/2014/main" id="{8CFE0D6F-A791-604E-D975-CC61A035F3EA}"/>
              </a:ext>
            </a:extLst>
          </p:cNvPr>
          <p:cNvSpPr/>
          <p:nvPr/>
        </p:nvSpPr>
        <p:spPr>
          <a:xfrm>
            <a:off x="1660264" y="5775437"/>
            <a:ext cx="2920701"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9" name="Rectangle 8">
            <a:extLst>
              <a:ext uri="{FF2B5EF4-FFF2-40B4-BE49-F238E27FC236}">
                <a16:creationId xmlns:a16="http://schemas.microsoft.com/office/drawing/2014/main" id="{5112AD10-0615-6DB6-9F90-77ED465E6F02}"/>
              </a:ext>
            </a:extLst>
          </p:cNvPr>
          <p:cNvSpPr/>
          <p:nvPr/>
        </p:nvSpPr>
        <p:spPr>
          <a:xfrm>
            <a:off x="1660264" y="5194524"/>
            <a:ext cx="2920701" cy="58091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a:t>
            </a:r>
          </a:p>
        </p:txBody>
      </p:sp>
      <p:sp>
        <p:nvSpPr>
          <p:cNvPr id="10" name="Rectangle 9">
            <a:extLst>
              <a:ext uri="{FF2B5EF4-FFF2-40B4-BE49-F238E27FC236}">
                <a16:creationId xmlns:a16="http://schemas.microsoft.com/office/drawing/2014/main" id="{F50FE75F-358D-B1E2-E36E-0D5D83A26343}"/>
              </a:ext>
            </a:extLst>
          </p:cNvPr>
          <p:cNvSpPr/>
          <p:nvPr/>
        </p:nvSpPr>
        <p:spPr>
          <a:xfrm>
            <a:off x="1660264" y="3935879"/>
            <a:ext cx="822960" cy="12837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Guest OS</a:t>
            </a:r>
          </a:p>
        </p:txBody>
      </p:sp>
      <p:sp>
        <p:nvSpPr>
          <p:cNvPr id="12" name="Rectangle 11">
            <a:extLst>
              <a:ext uri="{FF2B5EF4-FFF2-40B4-BE49-F238E27FC236}">
                <a16:creationId xmlns:a16="http://schemas.microsoft.com/office/drawing/2014/main" id="{1DB712B4-D071-3855-36E4-5880C62CFE1E}"/>
              </a:ext>
            </a:extLst>
          </p:cNvPr>
          <p:cNvSpPr/>
          <p:nvPr/>
        </p:nvSpPr>
        <p:spPr>
          <a:xfrm>
            <a:off x="2483224" y="3935879"/>
            <a:ext cx="822960" cy="125864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Guest OS</a:t>
            </a:r>
          </a:p>
        </p:txBody>
      </p:sp>
      <p:sp>
        <p:nvSpPr>
          <p:cNvPr id="14" name="Rectangle 13">
            <a:extLst>
              <a:ext uri="{FF2B5EF4-FFF2-40B4-BE49-F238E27FC236}">
                <a16:creationId xmlns:a16="http://schemas.microsoft.com/office/drawing/2014/main" id="{A17385B5-5841-EFD4-1CAF-A7CF6D036471}"/>
              </a:ext>
            </a:extLst>
          </p:cNvPr>
          <p:cNvSpPr/>
          <p:nvPr/>
        </p:nvSpPr>
        <p:spPr>
          <a:xfrm>
            <a:off x="3306183" y="3935879"/>
            <a:ext cx="1231751" cy="125864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Guest OS</a:t>
            </a:r>
          </a:p>
        </p:txBody>
      </p:sp>
      <p:sp>
        <p:nvSpPr>
          <p:cNvPr id="16" name="Rectangle 15">
            <a:extLst>
              <a:ext uri="{FF2B5EF4-FFF2-40B4-BE49-F238E27FC236}">
                <a16:creationId xmlns:a16="http://schemas.microsoft.com/office/drawing/2014/main" id="{ACFF86E1-75AE-F7A9-C3F7-5D1674E462E9}"/>
              </a:ext>
            </a:extLst>
          </p:cNvPr>
          <p:cNvSpPr/>
          <p:nvPr/>
        </p:nvSpPr>
        <p:spPr>
          <a:xfrm>
            <a:off x="7316992" y="6037515"/>
            <a:ext cx="2920701"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18" name="Rectangle 17">
            <a:extLst>
              <a:ext uri="{FF2B5EF4-FFF2-40B4-BE49-F238E27FC236}">
                <a16:creationId xmlns:a16="http://schemas.microsoft.com/office/drawing/2014/main" id="{B560BD6A-65EC-F3FD-0C8C-BDE5253A7897}"/>
              </a:ext>
            </a:extLst>
          </p:cNvPr>
          <p:cNvSpPr/>
          <p:nvPr/>
        </p:nvSpPr>
        <p:spPr>
          <a:xfrm>
            <a:off x="7316993" y="4943466"/>
            <a:ext cx="2920701" cy="58091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a:t>
            </a:r>
          </a:p>
        </p:txBody>
      </p:sp>
      <p:sp>
        <p:nvSpPr>
          <p:cNvPr id="20" name="Rectangle 19">
            <a:extLst>
              <a:ext uri="{FF2B5EF4-FFF2-40B4-BE49-F238E27FC236}">
                <a16:creationId xmlns:a16="http://schemas.microsoft.com/office/drawing/2014/main" id="{A2AEDEAF-B1BE-EAE3-C1A8-6BF03C55A288}"/>
              </a:ext>
            </a:extLst>
          </p:cNvPr>
          <p:cNvSpPr/>
          <p:nvPr/>
        </p:nvSpPr>
        <p:spPr>
          <a:xfrm>
            <a:off x="7316993" y="3684821"/>
            <a:ext cx="822960" cy="12837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Guest OS</a:t>
            </a:r>
          </a:p>
        </p:txBody>
      </p:sp>
      <p:sp>
        <p:nvSpPr>
          <p:cNvPr id="22" name="Rectangle 21">
            <a:extLst>
              <a:ext uri="{FF2B5EF4-FFF2-40B4-BE49-F238E27FC236}">
                <a16:creationId xmlns:a16="http://schemas.microsoft.com/office/drawing/2014/main" id="{8D8A3308-72F4-82AF-2527-620D335F1545}"/>
              </a:ext>
            </a:extLst>
          </p:cNvPr>
          <p:cNvSpPr/>
          <p:nvPr/>
        </p:nvSpPr>
        <p:spPr>
          <a:xfrm>
            <a:off x="8139953" y="3684821"/>
            <a:ext cx="822960" cy="125864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Guest OS</a:t>
            </a:r>
          </a:p>
        </p:txBody>
      </p:sp>
      <p:sp>
        <p:nvSpPr>
          <p:cNvPr id="24" name="Rectangle 23">
            <a:extLst>
              <a:ext uri="{FF2B5EF4-FFF2-40B4-BE49-F238E27FC236}">
                <a16:creationId xmlns:a16="http://schemas.microsoft.com/office/drawing/2014/main" id="{31ADD88F-457A-5D1F-AA16-DFAD778DFBA3}"/>
              </a:ext>
            </a:extLst>
          </p:cNvPr>
          <p:cNvSpPr/>
          <p:nvPr/>
        </p:nvSpPr>
        <p:spPr>
          <a:xfrm>
            <a:off x="8962912" y="3684821"/>
            <a:ext cx="1231751" cy="125864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Guest OS</a:t>
            </a:r>
          </a:p>
        </p:txBody>
      </p:sp>
      <p:sp>
        <p:nvSpPr>
          <p:cNvPr id="26" name="Rectangle 25">
            <a:extLst>
              <a:ext uri="{FF2B5EF4-FFF2-40B4-BE49-F238E27FC236}">
                <a16:creationId xmlns:a16="http://schemas.microsoft.com/office/drawing/2014/main" id="{C709E89D-CBF2-D63B-8071-CFE1BA0D2299}"/>
              </a:ext>
            </a:extLst>
          </p:cNvPr>
          <p:cNvSpPr/>
          <p:nvPr/>
        </p:nvSpPr>
        <p:spPr>
          <a:xfrm>
            <a:off x="7318786" y="5487148"/>
            <a:ext cx="2920701" cy="58091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3" name="Footer Placeholder 4">
            <a:extLst>
              <a:ext uri="{FF2B5EF4-FFF2-40B4-BE49-F238E27FC236}">
                <a16:creationId xmlns:a16="http://schemas.microsoft.com/office/drawing/2014/main" id="{6AC8A52B-2470-871F-0867-06D508174852}"/>
              </a:ext>
            </a:extLst>
          </p:cNvPr>
          <p:cNvSpPr>
            <a:spLocks noGrp="1"/>
          </p:cNvSpPr>
          <p:nvPr>
            <p:ph type="ftr" sz="quarter" idx="11"/>
          </p:nvPr>
        </p:nvSpPr>
        <p:spPr>
          <a:xfrm>
            <a:off x="838200" y="6453169"/>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67121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70A87-E2F6-09A1-5E9B-8381DA1A0300}"/>
              </a:ext>
            </a:extLst>
          </p:cNvPr>
          <p:cNvSpPr>
            <a:spLocks noGrp="1"/>
          </p:cNvSpPr>
          <p:nvPr>
            <p:ph type="title"/>
          </p:nvPr>
        </p:nvSpPr>
        <p:spPr>
          <a:xfrm>
            <a:off x="686834" y="1153572"/>
            <a:ext cx="3200400" cy="4461163"/>
          </a:xfrm>
        </p:spPr>
        <p:txBody>
          <a:bodyPr>
            <a:normAutofit/>
          </a:bodyPr>
          <a:lstStyle/>
          <a:p>
            <a:r>
              <a:rPr lang="en-US">
                <a:solidFill>
                  <a:srgbClr val="FFFFFF"/>
                </a:solidFill>
              </a:rPr>
              <a:t>AWS Elastic Compute Cloude (EC2)</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13C54AFF-05AB-41ED-4091-02A18066B82C}"/>
              </a:ext>
            </a:extLst>
          </p:cNvPr>
          <p:cNvSpPr>
            <a:spLocks noGrp="1"/>
          </p:cNvSpPr>
          <p:nvPr>
            <p:ph idx="1"/>
          </p:nvPr>
        </p:nvSpPr>
        <p:spPr>
          <a:xfrm>
            <a:off x="4285943" y="588168"/>
            <a:ext cx="6906491" cy="5585619"/>
          </a:xfrm>
        </p:spPr>
        <p:txBody>
          <a:bodyPr anchor="ctr">
            <a:normAutofit/>
          </a:bodyPr>
          <a:lstStyle/>
          <a:p>
            <a:r>
              <a:rPr lang="en-US" dirty="0"/>
              <a:t>Provides a variety of virtual machines by size (CPU, Memory)</a:t>
            </a:r>
          </a:p>
          <a:p>
            <a:r>
              <a:rPr lang="en-US" dirty="0"/>
              <a:t>Check out the options in the management console</a:t>
            </a:r>
          </a:p>
          <a:p>
            <a:r>
              <a:rPr lang="en-US" dirty="0"/>
              <a:t>AWS offers an auto-scaling service that will add EC2 instances to a scaling group when the load exceeds a threshold. </a:t>
            </a:r>
          </a:p>
          <a:p>
            <a:r>
              <a:rPr lang="en-US" dirty="0"/>
              <a:t>Lab 6 in  Module 10 illustrates using EC2 Auto-Scaling to scale a web server.</a:t>
            </a:r>
          </a:p>
          <a:p>
            <a:endParaRPr lang="en-US" dirty="0"/>
          </a:p>
          <a:p>
            <a:r>
              <a:rPr lang="en-US" dirty="0"/>
              <a:t>What are we adding to scale the web server?</a:t>
            </a:r>
          </a:p>
        </p:txBody>
      </p:sp>
      <p:sp>
        <p:nvSpPr>
          <p:cNvPr id="5" name="Slide Number Placeholder 4">
            <a:extLst>
              <a:ext uri="{FF2B5EF4-FFF2-40B4-BE49-F238E27FC236}">
                <a16:creationId xmlns:a16="http://schemas.microsoft.com/office/drawing/2014/main" id="{65880456-807E-FCAE-CA54-83ABD5BAE430}"/>
              </a:ext>
            </a:extLst>
          </p:cNvPr>
          <p:cNvSpPr>
            <a:spLocks noGrp="1"/>
          </p:cNvSpPr>
          <p:nvPr>
            <p:ph type="sldNum" sz="quarter" idx="12"/>
          </p:nvPr>
        </p:nvSpPr>
        <p:spPr>
          <a:xfrm>
            <a:off x="9541564" y="6356350"/>
            <a:ext cx="1812235" cy="365125"/>
          </a:xfrm>
        </p:spPr>
        <p:txBody>
          <a:bodyPr>
            <a:normAutofit/>
          </a:bodyPr>
          <a:lstStyle/>
          <a:p>
            <a:pPr>
              <a:spcAft>
                <a:spcPts val="600"/>
              </a:spcAft>
            </a:pPr>
            <a:fld id="{5CB703C5-2DE6-4633-8BEE-FF414531704C}" type="slidenum">
              <a:rPr lang="en-US" smtClean="0"/>
              <a:pPr>
                <a:spcAft>
                  <a:spcPts val="600"/>
                </a:spcAft>
              </a:pPr>
              <a:t>7</a:t>
            </a:fld>
            <a:endParaRPr lang="en-US"/>
          </a:p>
        </p:txBody>
      </p:sp>
      <p:sp>
        <p:nvSpPr>
          <p:cNvPr id="3" name="Footer Placeholder 4">
            <a:extLst>
              <a:ext uri="{FF2B5EF4-FFF2-40B4-BE49-F238E27FC236}">
                <a16:creationId xmlns:a16="http://schemas.microsoft.com/office/drawing/2014/main" id="{42C6C3FA-1576-4112-4FFD-B55FA5EE276B}"/>
              </a:ext>
            </a:extLst>
          </p:cNvPr>
          <p:cNvSpPr>
            <a:spLocks noGrp="1"/>
          </p:cNvSpPr>
          <p:nvPr>
            <p:ph type="ftr" sz="quarter" idx="11"/>
          </p:nvPr>
        </p:nvSpPr>
        <p:spPr>
          <a:xfrm>
            <a:off x="3904427" y="6310434"/>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220724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1351-F983-12E6-DF29-0AFB9CB00271}"/>
              </a:ext>
            </a:extLst>
          </p:cNvPr>
          <p:cNvSpPr>
            <a:spLocks noGrp="1"/>
          </p:cNvSpPr>
          <p:nvPr>
            <p:ph type="title"/>
          </p:nvPr>
        </p:nvSpPr>
        <p:spPr>
          <a:xfrm>
            <a:off x="844476" y="327934"/>
            <a:ext cx="10515600" cy="1325563"/>
          </a:xfrm>
        </p:spPr>
        <p:txBody>
          <a:bodyPr/>
          <a:lstStyle/>
          <a:p>
            <a:r>
              <a:rPr lang="en-US" dirty="0"/>
              <a:t>Container</a:t>
            </a:r>
          </a:p>
        </p:txBody>
      </p:sp>
      <p:sp>
        <p:nvSpPr>
          <p:cNvPr id="3" name="Content Placeholder 2">
            <a:extLst>
              <a:ext uri="{FF2B5EF4-FFF2-40B4-BE49-F238E27FC236}">
                <a16:creationId xmlns:a16="http://schemas.microsoft.com/office/drawing/2014/main" id="{3553017E-6805-6221-1376-55006B7C0339}"/>
              </a:ext>
            </a:extLst>
          </p:cNvPr>
          <p:cNvSpPr>
            <a:spLocks noGrp="1"/>
          </p:cNvSpPr>
          <p:nvPr>
            <p:ph sz="half" idx="1"/>
          </p:nvPr>
        </p:nvSpPr>
        <p:spPr/>
        <p:txBody>
          <a:bodyPr>
            <a:normAutofit lnSpcReduction="10000"/>
          </a:bodyPr>
          <a:lstStyle/>
          <a:p>
            <a:r>
              <a:rPr lang="en-US" dirty="0"/>
              <a:t>The illusion of having an entire dedicated operating system (OS) while running on the same operating system with other applications.</a:t>
            </a:r>
          </a:p>
          <a:p>
            <a:r>
              <a:rPr lang="en-US" dirty="0"/>
              <a:t>In Linux, uses namespaces to limit what a process running in the container sees/can access and control spaces (</a:t>
            </a:r>
            <a:r>
              <a:rPr lang="en-US" dirty="0" err="1"/>
              <a:t>cspaces</a:t>
            </a:r>
            <a:r>
              <a:rPr lang="en-US" dirty="0"/>
              <a:t>) to limit consumption of permitted resources (e.g. </a:t>
            </a:r>
            <a:r>
              <a:rPr lang="en-US" dirty="0" err="1"/>
              <a:t>cpu</a:t>
            </a:r>
            <a:r>
              <a:rPr lang="en-US" dirty="0"/>
              <a:t>, memory).</a:t>
            </a:r>
          </a:p>
        </p:txBody>
      </p:sp>
      <p:sp>
        <p:nvSpPr>
          <p:cNvPr id="4" name="Slide Number Placeholder 3">
            <a:extLst>
              <a:ext uri="{FF2B5EF4-FFF2-40B4-BE49-F238E27FC236}">
                <a16:creationId xmlns:a16="http://schemas.microsoft.com/office/drawing/2014/main" id="{194411D8-5FDC-1598-B05A-FD7E5F70431E}"/>
              </a:ext>
            </a:extLst>
          </p:cNvPr>
          <p:cNvSpPr>
            <a:spLocks noGrp="1"/>
          </p:cNvSpPr>
          <p:nvPr>
            <p:ph type="sldNum" sz="quarter" idx="12"/>
          </p:nvPr>
        </p:nvSpPr>
        <p:spPr/>
        <p:txBody>
          <a:bodyPr/>
          <a:lstStyle/>
          <a:p>
            <a:fld id="{5CB703C5-2DE6-4633-8BEE-FF414531704C}" type="slidenum">
              <a:rPr lang="en-US" smtClean="0"/>
              <a:t>8</a:t>
            </a:fld>
            <a:endParaRPr lang="en-US"/>
          </a:p>
        </p:txBody>
      </p:sp>
      <p:sp>
        <p:nvSpPr>
          <p:cNvPr id="25" name="Rectangle 24">
            <a:extLst>
              <a:ext uri="{FF2B5EF4-FFF2-40B4-BE49-F238E27FC236}">
                <a16:creationId xmlns:a16="http://schemas.microsoft.com/office/drawing/2014/main" id="{2D080CEA-53F8-4B45-9A23-CEA5356F5FF0}"/>
              </a:ext>
            </a:extLst>
          </p:cNvPr>
          <p:cNvSpPr/>
          <p:nvPr/>
        </p:nvSpPr>
        <p:spPr>
          <a:xfrm>
            <a:off x="7257825" y="4655157"/>
            <a:ext cx="2920701"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27" name="Rectangle 26">
            <a:extLst>
              <a:ext uri="{FF2B5EF4-FFF2-40B4-BE49-F238E27FC236}">
                <a16:creationId xmlns:a16="http://schemas.microsoft.com/office/drawing/2014/main" id="{0F84A322-1AB0-837A-2007-D6D69FFAB7C3}"/>
              </a:ext>
            </a:extLst>
          </p:cNvPr>
          <p:cNvSpPr/>
          <p:nvPr/>
        </p:nvSpPr>
        <p:spPr>
          <a:xfrm>
            <a:off x="7257826" y="3561108"/>
            <a:ext cx="2920701" cy="58091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Manager</a:t>
            </a:r>
          </a:p>
        </p:txBody>
      </p:sp>
      <p:sp>
        <p:nvSpPr>
          <p:cNvPr id="29" name="Rectangle 28">
            <a:extLst>
              <a:ext uri="{FF2B5EF4-FFF2-40B4-BE49-F238E27FC236}">
                <a16:creationId xmlns:a16="http://schemas.microsoft.com/office/drawing/2014/main" id="{2E05CB8F-E402-1767-0369-96AA38E87263}"/>
              </a:ext>
            </a:extLst>
          </p:cNvPr>
          <p:cNvSpPr/>
          <p:nvPr/>
        </p:nvSpPr>
        <p:spPr>
          <a:xfrm>
            <a:off x="7257825" y="2737167"/>
            <a:ext cx="518160" cy="81725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Rectangle 30">
            <a:extLst>
              <a:ext uri="{FF2B5EF4-FFF2-40B4-BE49-F238E27FC236}">
                <a16:creationId xmlns:a16="http://schemas.microsoft.com/office/drawing/2014/main" id="{2922367B-EEAA-74D4-7254-FC45C1E4608E}"/>
              </a:ext>
            </a:extLst>
          </p:cNvPr>
          <p:cNvSpPr/>
          <p:nvPr/>
        </p:nvSpPr>
        <p:spPr>
          <a:xfrm>
            <a:off x="7755367" y="2737168"/>
            <a:ext cx="518160" cy="81725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8967E0BC-0E8D-3F25-6243-97482139D66D}"/>
              </a:ext>
            </a:extLst>
          </p:cNvPr>
          <p:cNvSpPr/>
          <p:nvPr/>
        </p:nvSpPr>
        <p:spPr>
          <a:xfrm>
            <a:off x="7259619" y="4104790"/>
            <a:ext cx="2920701" cy="58091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37" name="Rectangle 36">
            <a:extLst>
              <a:ext uri="{FF2B5EF4-FFF2-40B4-BE49-F238E27FC236}">
                <a16:creationId xmlns:a16="http://schemas.microsoft.com/office/drawing/2014/main" id="{8EB29D8F-4688-EFF7-DCCD-656AB4D02D56}"/>
              </a:ext>
            </a:extLst>
          </p:cNvPr>
          <p:cNvSpPr/>
          <p:nvPr/>
        </p:nvSpPr>
        <p:spPr>
          <a:xfrm>
            <a:off x="8241253" y="2737168"/>
            <a:ext cx="496645" cy="81725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C1AE9B1E-069C-90E5-F86F-C337520E0A76}"/>
              </a:ext>
            </a:extLst>
          </p:cNvPr>
          <p:cNvSpPr/>
          <p:nvPr/>
        </p:nvSpPr>
        <p:spPr>
          <a:xfrm>
            <a:off x="8729830" y="2738531"/>
            <a:ext cx="518160" cy="81725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AD3C17B1-D05E-CE95-FE46-2B73086C0409}"/>
              </a:ext>
            </a:extLst>
          </p:cNvPr>
          <p:cNvSpPr/>
          <p:nvPr/>
        </p:nvSpPr>
        <p:spPr>
          <a:xfrm>
            <a:off x="9247990" y="2737167"/>
            <a:ext cx="518160" cy="81725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50">
            <a:extLst>
              <a:ext uri="{FF2B5EF4-FFF2-40B4-BE49-F238E27FC236}">
                <a16:creationId xmlns:a16="http://schemas.microsoft.com/office/drawing/2014/main" id="{BCA0DC59-FFB8-BD54-13EA-51175F8B1B1B}"/>
              </a:ext>
            </a:extLst>
          </p:cNvPr>
          <p:cNvSpPr/>
          <p:nvPr/>
        </p:nvSpPr>
        <p:spPr>
          <a:xfrm>
            <a:off x="9769287" y="2730481"/>
            <a:ext cx="409239" cy="81725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3" name="Straight Connector 52">
            <a:extLst>
              <a:ext uri="{FF2B5EF4-FFF2-40B4-BE49-F238E27FC236}">
                <a16:creationId xmlns:a16="http://schemas.microsoft.com/office/drawing/2014/main" id="{FA1E26FD-04F4-D7DA-C50F-375143B097B2}"/>
              </a:ext>
            </a:extLst>
          </p:cNvPr>
          <p:cNvCxnSpPr/>
          <p:nvPr/>
        </p:nvCxnSpPr>
        <p:spPr>
          <a:xfrm>
            <a:off x="7237207" y="3296892"/>
            <a:ext cx="29413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DC7798-27D1-8DB9-DC42-2B6AAC8AAA46}"/>
              </a:ext>
            </a:extLst>
          </p:cNvPr>
          <p:cNvSpPr txBox="1"/>
          <p:nvPr/>
        </p:nvSpPr>
        <p:spPr>
          <a:xfrm>
            <a:off x="9709674" y="3234485"/>
            <a:ext cx="512779" cy="338554"/>
          </a:xfrm>
          <a:prstGeom prst="rect">
            <a:avLst/>
          </a:prstGeom>
          <a:noFill/>
        </p:spPr>
        <p:txBody>
          <a:bodyPr wrap="square" rtlCol="0">
            <a:spAutoFit/>
          </a:bodyPr>
          <a:lstStyle/>
          <a:p>
            <a:r>
              <a:rPr lang="en-US" sz="1600" dirty="0"/>
              <a:t>Libs</a:t>
            </a:r>
          </a:p>
        </p:txBody>
      </p:sp>
      <p:sp>
        <p:nvSpPr>
          <p:cNvPr id="56" name="TextBox 55">
            <a:extLst>
              <a:ext uri="{FF2B5EF4-FFF2-40B4-BE49-F238E27FC236}">
                <a16:creationId xmlns:a16="http://schemas.microsoft.com/office/drawing/2014/main" id="{F21091D4-1E40-8EF7-168A-523D3FC7A2B8}"/>
              </a:ext>
            </a:extLst>
          </p:cNvPr>
          <p:cNvSpPr txBox="1"/>
          <p:nvPr/>
        </p:nvSpPr>
        <p:spPr>
          <a:xfrm>
            <a:off x="7252448" y="3253100"/>
            <a:ext cx="512779" cy="338554"/>
          </a:xfrm>
          <a:prstGeom prst="rect">
            <a:avLst/>
          </a:prstGeom>
          <a:noFill/>
        </p:spPr>
        <p:txBody>
          <a:bodyPr wrap="square" rtlCol="0">
            <a:spAutoFit/>
          </a:bodyPr>
          <a:lstStyle/>
          <a:p>
            <a:r>
              <a:rPr lang="en-US" sz="1600" dirty="0"/>
              <a:t>Libs</a:t>
            </a:r>
          </a:p>
        </p:txBody>
      </p:sp>
      <p:sp>
        <p:nvSpPr>
          <p:cNvPr id="58" name="TextBox 57">
            <a:extLst>
              <a:ext uri="{FF2B5EF4-FFF2-40B4-BE49-F238E27FC236}">
                <a16:creationId xmlns:a16="http://schemas.microsoft.com/office/drawing/2014/main" id="{0D14EE52-7FF8-CCF7-3F14-7452117DB753}"/>
              </a:ext>
            </a:extLst>
          </p:cNvPr>
          <p:cNvSpPr txBox="1"/>
          <p:nvPr/>
        </p:nvSpPr>
        <p:spPr>
          <a:xfrm>
            <a:off x="8726693" y="3253100"/>
            <a:ext cx="512779" cy="338554"/>
          </a:xfrm>
          <a:prstGeom prst="rect">
            <a:avLst/>
          </a:prstGeom>
          <a:noFill/>
        </p:spPr>
        <p:txBody>
          <a:bodyPr wrap="square" rtlCol="0">
            <a:spAutoFit/>
          </a:bodyPr>
          <a:lstStyle/>
          <a:p>
            <a:r>
              <a:rPr lang="en-US" sz="1600" dirty="0"/>
              <a:t>Libs</a:t>
            </a:r>
          </a:p>
        </p:txBody>
      </p:sp>
      <p:sp>
        <p:nvSpPr>
          <p:cNvPr id="60" name="TextBox 59">
            <a:extLst>
              <a:ext uri="{FF2B5EF4-FFF2-40B4-BE49-F238E27FC236}">
                <a16:creationId xmlns:a16="http://schemas.microsoft.com/office/drawing/2014/main" id="{015F9D3E-8D29-6FF6-DBA0-1815C4ADC03F}"/>
              </a:ext>
            </a:extLst>
          </p:cNvPr>
          <p:cNvSpPr txBox="1"/>
          <p:nvPr/>
        </p:nvSpPr>
        <p:spPr>
          <a:xfrm>
            <a:off x="8223776" y="3258697"/>
            <a:ext cx="512779" cy="338554"/>
          </a:xfrm>
          <a:prstGeom prst="rect">
            <a:avLst/>
          </a:prstGeom>
          <a:noFill/>
        </p:spPr>
        <p:txBody>
          <a:bodyPr wrap="square" rtlCol="0">
            <a:spAutoFit/>
          </a:bodyPr>
          <a:lstStyle/>
          <a:p>
            <a:r>
              <a:rPr lang="en-US" sz="1600" dirty="0"/>
              <a:t>Libs</a:t>
            </a:r>
          </a:p>
        </p:txBody>
      </p:sp>
      <p:sp>
        <p:nvSpPr>
          <p:cNvPr id="62" name="TextBox 61">
            <a:extLst>
              <a:ext uri="{FF2B5EF4-FFF2-40B4-BE49-F238E27FC236}">
                <a16:creationId xmlns:a16="http://schemas.microsoft.com/office/drawing/2014/main" id="{B9F380D2-0A5C-315C-9C8B-FD925D154460}"/>
              </a:ext>
            </a:extLst>
          </p:cNvPr>
          <p:cNvSpPr txBox="1"/>
          <p:nvPr/>
        </p:nvSpPr>
        <p:spPr>
          <a:xfrm>
            <a:off x="7762988" y="3253100"/>
            <a:ext cx="512779" cy="338554"/>
          </a:xfrm>
          <a:prstGeom prst="rect">
            <a:avLst/>
          </a:prstGeom>
          <a:noFill/>
        </p:spPr>
        <p:txBody>
          <a:bodyPr wrap="square" rtlCol="0">
            <a:spAutoFit/>
          </a:bodyPr>
          <a:lstStyle/>
          <a:p>
            <a:r>
              <a:rPr lang="en-US" sz="1600" dirty="0"/>
              <a:t>Libs</a:t>
            </a:r>
          </a:p>
        </p:txBody>
      </p:sp>
      <p:sp>
        <p:nvSpPr>
          <p:cNvPr id="64" name="TextBox 63">
            <a:extLst>
              <a:ext uri="{FF2B5EF4-FFF2-40B4-BE49-F238E27FC236}">
                <a16:creationId xmlns:a16="http://schemas.microsoft.com/office/drawing/2014/main" id="{4A4D51C8-BCEB-712C-0320-E3D175D8BFA8}"/>
              </a:ext>
            </a:extLst>
          </p:cNvPr>
          <p:cNvSpPr txBox="1"/>
          <p:nvPr/>
        </p:nvSpPr>
        <p:spPr>
          <a:xfrm>
            <a:off x="9232753" y="3243419"/>
            <a:ext cx="512779" cy="338554"/>
          </a:xfrm>
          <a:prstGeom prst="rect">
            <a:avLst/>
          </a:prstGeom>
          <a:noFill/>
        </p:spPr>
        <p:txBody>
          <a:bodyPr wrap="square" rtlCol="0">
            <a:spAutoFit/>
          </a:bodyPr>
          <a:lstStyle/>
          <a:p>
            <a:r>
              <a:rPr lang="en-US" sz="1600" dirty="0"/>
              <a:t>Libs</a:t>
            </a:r>
          </a:p>
        </p:txBody>
      </p:sp>
      <p:sp>
        <p:nvSpPr>
          <p:cNvPr id="65" name="TextBox 64">
            <a:extLst>
              <a:ext uri="{FF2B5EF4-FFF2-40B4-BE49-F238E27FC236}">
                <a16:creationId xmlns:a16="http://schemas.microsoft.com/office/drawing/2014/main" id="{345A8146-2650-DB25-4560-3C83C1CBBB21}"/>
              </a:ext>
            </a:extLst>
          </p:cNvPr>
          <p:cNvSpPr txBox="1"/>
          <p:nvPr/>
        </p:nvSpPr>
        <p:spPr>
          <a:xfrm>
            <a:off x="9709674" y="2856834"/>
            <a:ext cx="543261" cy="338554"/>
          </a:xfrm>
          <a:prstGeom prst="rect">
            <a:avLst/>
          </a:prstGeom>
          <a:noFill/>
        </p:spPr>
        <p:txBody>
          <a:bodyPr wrap="square" rtlCol="0">
            <a:spAutoFit/>
          </a:bodyPr>
          <a:lstStyle/>
          <a:p>
            <a:r>
              <a:rPr lang="en-US" sz="1600" dirty="0"/>
              <a:t>App</a:t>
            </a:r>
          </a:p>
        </p:txBody>
      </p:sp>
      <p:sp>
        <p:nvSpPr>
          <p:cNvPr id="67" name="TextBox 66">
            <a:extLst>
              <a:ext uri="{FF2B5EF4-FFF2-40B4-BE49-F238E27FC236}">
                <a16:creationId xmlns:a16="http://schemas.microsoft.com/office/drawing/2014/main" id="{DB2AE161-26F3-31C8-9A1F-74965767D4E7}"/>
              </a:ext>
            </a:extLst>
          </p:cNvPr>
          <p:cNvSpPr txBox="1"/>
          <p:nvPr/>
        </p:nvSpPr>
        <p:spPr>
          <a:xfrm>
            <a:off x="9189048" y="2852432"/>
            <a:ext cx="543261" cy="338554"/>
          </a:xfrm>
          <a:prstGeom prst="rect">
            <a:avLst/>
          </a:prstGeom>
          <a:noFill/>
        </p:spPr>
        <p:txBody>
          <a:bodyPr wrap="square" rtlCol="0">
            <a:spAutoFit/>
          </a:bodyPr>
          <a:lstStyle/>
          <a:p>
            <a:r>
              <a:rPr lang="en-US" sz="1600" dirty="0"/>
              <a:t>App</a:t>
            </a:r>
          </a:p>
        </p:txBody>
      </p:sp>
      <p:sp>
        <p:nvSpPr>
          <p:cNvPr id="69" name="TextBox 68">
            <a:extLst>
              <a:ext uri="{FF2B5EF4-FFF2-40B4-BE49-F238E27FC236}">
                <a16:creationId xmlns:a16="http://schemas.microsoft.com/office/drawing/2014/main" id="{FBA72596-82A7-1C59-A08C-777C0A1B0ABE}"/>
              </a:ext>
            </a:extLst>
          </p:cNvPr>
          <p:cNvSpPr txBox="1"/>
          <p:nvPr/>
        </p:nvSpPr>
        <p:spPr>
          <a:xfrm>
            <a:off x="8680525" y="2848030"/>
            <a:ext cx="543261" cy="338554"/>
          </a:xfrm>
          <a:prstGeom prst="rect">
            <a:avLst/>
          </a:prstGeom>
          <a:noFill/>
        </p:spPr>
        <p:txBody>
          <a:bodyPr wrap="square" rtlCol="0">
            <a:spAutoFit/>
          </a:bodyPr>
          <a:lstStyle/>
          <a:p>
            <a:r>
              <a:rPr lang="en-US" sz="1600" dirty="0"/>
              <a:t>App</a:t>
            </a:r>
          </a:p>
        </p:txBody>
      </p:sp>
      <p:sp>
        <p:nvSpPr>
          <p:cNvPr id="71" name="TextBox 70">
            <a:extLst>
              <a:ext uri="{FF2B5EF4-FFF2-40B4-BE49-F238E27FC236}">
                <a16:creationId xmlns:a16="http://schemas.microsoft.com/office/drawing/2014/main" id="{5A1DE7A7-EC39-517C-9EAF-35FE90A89215}"/>
              </a:ext>
            </a:extLst>
          </p:cNvPr>
          <p:cNvSpPr txBox="1"/>
          <p:nvPr/>
        </p:nvSpPr>
        <p:spPr>
          <a:xfrm>
            <a:off x="8229375" y="2845369"/>
            <a:ext cx="543261" cy="338554"/>
          </a:xfrm>
          <a:prstGeom prst="rect">
            <a:avLst/>
          </a:prstGeom>
          <a:noFill/>
        </p:spPr>
        <p:txBody>
          <a:bodyPr wrap="square" rtlCol="0">
            <a:spAutoFit/>
          </a:bodyPr>
          <a:lstStyle/>
          <a:p>
            <a:r>
              <a:rPr lang="en-US" sz="1600" dirty="0"/>
              <a:t>App</a:t>
            </a:r>
          </a:p>
        </p:txBody>
      </p:sp>
      <p:sp>
        <p:nvSpPr>
          <p:cNvPr id="73" name="TextBox 72">
            <a:extLst>
              <a:ext uri="{FF2B5EF4-FFF2-40B4-BE49-F238E27FC236}">
                <a16:creationId xmlns:a16="http://schemas.microsoft.com/office/drawing/2014/main" id="{3F771361-2638-EDAF-82B6-06BD2C9F6640}"/>
              </a:ext>
            </a:extLst>
          </p:cNvPr>
          <p:cNvSpPr txBox="1"/>
          <p:nvPr/>
        </p:nvSpPr>
        <p:spPr>
          <a:xfrm>
            <a:off x="7773745" y="2841464"/>
            <a:ext cx="543261" cy="338554"/>
          </a:xfrm>
          <a:prstGeom prst="rect">
            <a:avLst/>
          </a:prstGeom>
          <a:noFill/>
        </p:spPr>
        <p:txBody>
          <a:bodyPr wrap="square" rtlCol="0">
            <a:spAutoFit/>
          </a:bodyPr>
          <a:lstStyle/>
          <a:p>
            <a:r>
              <a:rPr lang="en-US" sz="1600" dirty="0"/>
              <a:t>App</a:t>
            </a:r>
          </a:p>
        </p:txBody>
      </p:sp>
      <p:sp>
        <p:nvSpPr>
          <p:cNvPr id="75" name="TextBox 74">
            <a:extLst>
              <a:ext uri="{FF2B5EF4-FFF2-40B4-BE49-F238E27FC236}">
                <a16:creationId xmlns:a16="http://schemas.microsoft.com/office/drawing/2014/main" id="{21542CBC-8A61-3C56-9A40-8BCEA02B06C0}"/>
              </a:ext>
            </a:extLst>
          </p:cNvPr>
          <p:cNvSpPr txBox="1"/>
          <p:nvPr/>
        </p:nvSpPr>
        <p:spPr>
          <a:xfrm>
            <a:off x="7254687" y="2860080"/>
            <a:ext cx="543261" cy="338554"/>
          </a:xfrm>
          <a:prstGeom prst="rect">
            <a:avLst/>
          </a:prstGeom>
          <a:noFill/>
        </p:spPr>
        <p:txBody>
          <a:bodyPr wrap="square" rtlCol="0">
            <a:spAutoFit/>
          </a:bodyPr>
          <a:lstStyle/>
          <a:p>
            <a:r>
              <a:rPr lang="en-US" sz="1600" dirty="0"/>
              <a:t>App</a:t>
            </a:r>
          </a:p>
        </p:txBody>
      </p:sp>
      <p:sp>
        <p:nvSpPr>
          <p:cNvPr id="5" name="Footer Placeholder 4">
            <a:extLst>
              <a:ext uri="{FF2B5EF4-FFF2-40B4-BE49-F238E27FC236}">
                <a16:creationId xmlns:a16="http://schemas.microsoft.com/office/drawing/2014/main" id="{86620FB3-0B3F-DDC6-5E84-A9BF6F48390E}"/>
              </a:ext>
            </a:extLst>
          </p:cNvPr>
          <p:cNvSpPr>
            <a:spLocks noGrp="1"/>
          </p:cNvSpPr>
          <p:nvPr>
            <p:ph type="ftr" sz="quarter" idx="11"/>
          </p:nvPr>
        </p:nvSpPr>
        <p:spPr>
          <a:xfrm>
            <a:off x="838200" y="6281497"/>
            <a:ext cx="4470400" cy="365125"/>
          </a:xfrm>
        </p:spPr>
        <p:txBody>
          <a:bodyPr/>
          <a:lstStyle/>
          <a:p>
            <a:r>
              <a:rPr lang="en-US" dirty="0"/>
              <a:t>© 2022 Joann J Ordille, joann.ordille@rutgers.edu</a:t>
            </a:r>
          </a:p>
        </p:txBody>
      </p:sp>
    </p:spTree>
    <p:extLst>
      <p:ext uri="{BB962C8B-B14F-4D97-AF65-F5344CB8AC3E}">
        <p14:creationId xmlns:p14="http://schemas.microsoft.com/office/powerpoint/2010/main" val="1491720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Rockwell" panose="02060603020205020403"/>
            </a:endParaRPr>
          </a:p>
        </p:txBody>
      </p:sp>
      <p:grpSp>
        <p:nvGrpSpPr>
          <p:cNvPr id="12" name="Group 11">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6745" y="-59376"/>
            <a:ext cx="9386886" cy="6923798"/>
            <a:chOff x="-329674" y="-51881"/>
            <a:chExt cx="12515851" cy="6923798"/>
          </a:xfrm>
        </p:grpSpPr>
        <p:sp>
          <p:nvSpPr>
            <p:cNvPr id="13"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Freeform: Shape 32">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3154438" y="2448613"/>
            <a:ext cx="331406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defRPr/>
            </a:pPr>
            <a:endParaRPr lang="en-US">
              <a:solidFill>
                <a:prstClr val="white"/>
              </a:solidFill>
              <a:latin typeface="Rockwell" panose="02060603020205020403"/>
            </a:endParaRPr>
          </a:p>
        </p:txBody>
      </p:sp>
      <p:sp>
        <p:nvSpPr>
          <p:cNvPr id="35"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9934" y="691977"/>
            <a:ext cx="5821442"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6"/>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prstClr val="white"/>
              </a:solidFill>
              <a:latin typeface="Rockwell" panose="02060603020205020403"/>
            </a:endParaRPr>
          </a:p>
        </p:txBody>
      </p:sp>
      <p:sp>
        <p:nvSpPr>
          <p:cNvPr id="2" name="Title 1">
            <a:extLst>
              <a:ext uri="{FF2B5EF4-FFF2-40B4-BE49-F238E27FC236}">
                <a16:creationId xmlns:a16="http://schemas.microsoft.com/office/drawing/2014/main" id="{65668575-7301-4A2E-90DC-486A391B7562}"/>
              </a:ext>
            </a:extLst>
          </p:cNvPr>
          <p:cNvSpPr>
            <a:spLocks noGrp="1"/>
          </p:cNvSpPr>
          <p:nvPr>
            <p:ph type="title"/>
          </p:nvPr>
        </p:nvSpPr>
        <p:spPr>
          <a:xfrm>
            <a:off x="3486208" y="2061839"/>
            <a:ext cx="5219585" cy="1662475"/>
          </a:xfrm>
        </p:spPr>
        <p:txBody>
          <a:bodyPr vert="horz" lIns="91440" tIns="45720" rIns="91440" bIns="45720" rtlCol="0" anchor="b">
            <a:normAutofit/>
          </a:bodyPr>
          <a:lstStyle/>
          <a:p>
            <a:pPr>
              <a:lnSpc>
                <a:spcPct val="90000"/>
              </a:lnSpc>
            </a:pPr>
            <a:r>
              <a:rPr lang="en-US" sz="4200">
                <a:solidFill>
                  <a:srgbClr val="FFFFFF"/>
                </a:solidFill>
              </a:rPr>
              <a:t>In Unix/Linux, everything is a file.</a:t>
            </a:r>
          </a:p>
        </p:txBody>
      </p:sp>
      <p:sp>
        <p:nvSpPr>
          <p:cNvPr id="3" name="Content Placeholder 2">
            <a:extLst>
              <a:ext uri="{FF2B5EF4-FFF2-40B4-BE49-F238E27FC236}">
                <a16:creationId xmlns:a16="http://schemas.microsoft.com/office/drawing/2014/main" id="{73E9CDEF-9B7E-46FF-94CA-ED32D1477D82}"/>
              </a:ext>
            </a:extLst>
          </p:cNvPr>
          <p:cNvSpPr>
            <a:spLocks noGrp="1"/>
          </p:cNvSpPr>
          <p:nvPr>
            <p:ph idx="1"/>
          </p:nvPr>
        </p:nvSpPr>
        <p:spPr>
          <a:xfrm>
            <a:off x="4065703" y="3783691"/>
            <a:ext cx="4060594" cy="1196717"/>
          </a:xfrm>
        </p:spPr>
        <p:txBody>
          <a:bodyPr vert="horz" lIns="91440" tIns="45720" rIns="91440" bIns="45720" rtlCol="0">
            <a:normAutofit/>
          </a:bodyPr>
          <a:lstStyle/>
          <a:p>
            <a:pPr marL="0" indent="0" algn="ctr">
              <a:lnSpc>
                <a:spcPct val="90000"/>
              </a:lnSpc>
              <a:spcBef>
                <a:spcPts val="1000"/>
              </a:spcBef>
              <a:buNone/>
            </a:pPr>
            <a:r>
              <a:rPr lang="en-US" sz="2800" dirty="0"/>
              <a:t>What does that mean?</a:t>
            </a:r>
          </a:p>
        </p:txBody>
      </p:sp>
      <p:sp>
        <p:nvSpPr>
          <p:cNvPr id="4" name="Slide Number Placeholder 3">
            <a:extLst>
              <a:ext uri="{FF2B5EF4-FFF2-40B4-BE49-F238E27FC236}">
                <a16:creationId xmlns:a16="http://schemas.microsoft.com/office/drawing/2014/main" id="{3CAD0222-B8DB-4A3F-BA98-3A05A31ECFEF}"/>
              </a:ext>
            </a:extLst>
          </p:cNvPr>
          <p:cNvSpPr>
            <a:spLocks noGrp="1"/>
          </p:cNvSpPr>
          <p:nvPr>
            <p:ph type="sldNum" sz="quarter" idx="12"/>
          </p:nvPr>
        </p:nvSpPr>
        <p:spPr>
          <a:xfrm>
            <a:off x="7981950" y="320041"/>
            <a:ext cx="2057400" cy="365125"/>
          </a:xfrm>
        </p:spPr>
        <p:txBody>
          <a:bodyPr vert="horz" lIns="91440" tIns="45720" rIns="91440" bIns="45720" rtlCol="0" anchor="ctr">
            <a:normAutofit/>
          </a:bodyPr>
          <a:lstStyle/>
          <a:p>
            <a:pPr>
              <a:spcAft>
                <a:spcPts val="600"/>
              </a:spcAft>
              <a:defRPr/>
            </a:pPr>
            <a:fld id="{89971D50-EA34-4159-9359-86BF8C19E22B}" type="slidenum">
              <a:rPr lang="en-US">
                <a:solidFill>
                  <a:prstClr val="black">
                    <a:tint val="75000"/>
                  </a:prstClr>
                </a:solidFill>
                <a:latin typeface="Calibri"/>
              </a:rPr>
              <a:pPr>
                <a:spcAft>
                  <a:spcPts val="600"/>
                </a:spcAft>
                <a:defRPr/>
              </a:pPr>
              <a:t>9</a:t>
            </a:fld>
            <a:endParaRPr lang="en-US">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1FBE2D03-7DE3-4A13-B9BC-91AF8ED5958A}"/>
              </a:ext>
            </a:extLst>
          </p:cNvPr>
          <p:cNvSpPr>
            <a:spLocks noGrp="1"/>
          </p:cNvSpPr>
          <p:nvPr>
            <p:ph type="ftr" sz="quarter" idx="11"/>
          </p:nvPr>
        </p:nvSpPr>
        <p:spPr>
          <a:xfrm>
            <a:off x="2597155" y="6412868"/>
            <a:ext cx="6997691" cy="365125"/>
          </a:xfrm>
        </p:spPr>
        <p:txBody>
          <a:bodyPr vert="horz" lIns="91440" tIns="45720" rIns="91440" bIns="45720" rtlCol="0" anchor="ctr">
            <a:normAutofit/>
          </a:bodyPr>
          <a:lstStyle/>
          <a:p>
            <a:pPr>
              <a:spcAft>
                <a:spcPts val="600"/>
              </a:spcAft>
              <a:defRPr/>
            </a:pPr>
            <a:r>
              <a:rPr lang="en-US" dirty="0">
                <a:solidFill>
                  <a:prstClr val="black">
                    <a:tint val="75000"/>
                  </a:prstClr>
                </a:solidFill>
                <a:latin typeface="Calibri"/>
              </a:rPr>
              <a:t>© 2018 Joann J Ordille, ordillej@lafayette.edu</a:t>
            </a:r>
          </a:p>
        </p:txBody>
      </p:sp>
    </p:spTree>
    <p:extLst>
      <p:ext uri="{BB962C8B-B14F-4D97-AF65-F5344CB8AC3E}">
        <p14:creationId xmlns:p14="http://schemas.microsoft.com/office/powerpoint/2010/main" val="40349049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3987</TotalTime>
  <Words>6074</Words>
  <Application>Microsoft Office PowerPoint</Application>
  <PresentationFormat>Widescreen</PresentationFormat>
  <Paragraphs>667</Paragraphs>
  <Slides>55</Slides>
  <Notes>18</Notes>
  <HiddenSlides>0</HiddenSlides>
  <MMClips>2</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Amazon Ember</vt:lpstr>
      <vt:lpstr>Amazon Ember Heavy</vt:lpstr>
      <vt:lpstr>Amazon Ember Light</vt:lpstr>
      <vt:lpstr>Arial</vt:lpstr>
      <vt:lpstr>Calibri</vt:lpstr>
      <vt:lpstr>Calibri Light</vt:lpstr>
      <vt:lpstr>CMMI10</vt:lpstr>
      <vt:lpstr>CMR10</vt:lpstr>
      <vt:lpstr>Lucida Console</vt:lpstr>
      <vt:lpstr>Open Sans</vt:lpstr>
      <vt:lpstr>Rockwell</vt:lpstr>
      <vt:lpstr>Office Theme</vt:lpstr>
      <vt:lpstr>1_Office Theme</vt:lpstr>
      <vt:lpstr>4_TC-2022-OneBrand</vt:lpstr>
      <vt:lpstr>2_Office Theme</vt:lpstr>
      <vt:lpstr>Advanced Database Systems</vt:lpstr>
      <vt:lpstr>Overview</vt:lpstr>
      <vt:lpstr>Enabling Technologies</vt:lpstr>
      <vt:lpstr>What is virtualization?</vt:lpstr>
      <vt:lpstr>Virtual Machine</vt:lpstr>
      <vt:lpstr>Hypervisors</vt:lpstr>
      <vt:lpstr>AWS Elastic Compute Cloude (EC2)</vt:lpstr>
      <vt:lpstr>Container</vt:lpstr>
      <vt:lpstr>In Unix/Linux, everything is a file.</vt:lpstr>
      <vt:lpstr>Linux Directory Structure</vt:lpstr>
      <vt:lpstr>Virtual Machine vs. Container in Pictures</vt:lpstr>
      <vt:lpstr>Virtual Machines vs. Containers</vt:lpstr>
      <vt:lpstr>Docker</vt:lpstr>
      <vt:lpstr>Running a Docker Image</vt:lpstr>
      <vt:lpstr>Creating a Docker Image</vt:lpstr>
      <vt:lpstr>Microservices</vt:lpstr>
      <vt:lpstr>Kubernetes/Orchestration</vt:lpstr>
      <vt:lpstr>Is orchestration of containers the only way to have microservices?</vt:lpstr>
      <vt:lpstr>AWS Lambda</vt:lpstr>
      <vt:lpstr>DevOps and  Business  Processes</vt:lpstr>
      <vt:lpstr>What is your experience in software development?</vt:lpstr>
      <vt:lpstr>Agile Development</vt:lpstr>
      <vt:lpstr>Principles in the Agile Manifesto</vt:lpstr>
      <vt:lpstr>Iterative Development</vt:lpstr>
      <vt:lpstr>Continuous Integration</vt:lpstr>
      <vt:lpstr>Continuous Deployment</vt:lpstr>
      <vt:lpstr>Facebook Guest Lecturer, Tony Savor</vt:lpstr>
      <vt:lpstr>What software development principles do you get from this talk?</vt:lpstr>
      <vt:lpstr>Stairway to Heaven</vt:lpstr>
      <vt:lpstr>Trends Contributing to the Need to Climb the Stairway</vt:lpstr>
      <vt:lpstr>Key Evolving Requirements are Producing a Variety of Changes</vt:lpstr>
      <vt:lpstr>Now and Future Changes</vt:lpstr>
      <vt:lpstr>What kind of experimentation can you do with customers?</vt:lpstr>
      <vt:lpstr>Lightweight Teams</vt:lpstr>
      <vt:lpstr>AWS Academy Cloud Foundation Modules</vt:lpstr>
      <vt:lpstr>AWS Regions and Availability Zones</vt:lpstr>
      <vt:lpstr>AWS Cloud Security Module</vt:lpstr>
      <vt:lpstr>AWS shared responsibility model</vt:lpstr>
      <vt:lpstr>Activity: Scenario 1 of 2</vt:lpstr>
      <vt:lpstr>Activity: Scenario 1 of 2 Answers</vt:lpstr>
      <vt:lpstr>Section 2 key takeaways</vt:lpstr>
      <vt:lpstr>Example use of an IAM role</vt:lpstr>
      <vt:lpstr>Note</vt:lpstr>
      <vt:lpstr>AWS Networking and Content Delivery Module</vt:lpstr>
      <vt:lpstr>Networks</vt:lpstr>
      <vt:lpstr>IP addresses</vt:lpstr>
      <vt:lpstr>IPv4 and IPv6 addresses</vt:lpstr>
      <vt:lpstr>Classless Inter-Domain Routing (CIDR)</vt:lpstr>
      <vt:lpstr>More information on CIDR</vt:lpstr>
      <vt:lpstr>IP addressing</vt:lpstr>
      <vt:lpstr>Reserved IP addresses</vt:lpstr>
      <vt:lpstr>Internet gateway</vt:lpstr>
      <vt:lpstr>Network address translation (NAT) gateway</vt:lpstr>
      <vt:lpstr>Things Due Soon</vt:lpstr>
      <vt:lpstr>Useful Shell Commands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Data Management</dc:title>
  <dc:creator>Ordille, Joann</dc:creator>
  <cp:lastModifiedBy>Joann Ordille</cp:lastModifiedBy>
  <cp:revision>99</cp:revision>
  <cp:lastPrinted>2022-09-07T12:11:54Z</cp:lastPrinted>
  <dcterms:created xsi:type="dcterms:W3CDTF">2021-09-02T02:34:40Z</dcterms:created>
  <dcterms:modified xsi:type="dcterms:W3CDTF">2022-09-14T11:49:26Z</dcterms:modified>
</cp:coreProperties>
</file>